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66" r:id="rId4"/>
    <p:sldId id="270" r:id="rId5"/>
    <p:sldId id="267" r:id="rId6"/>
    <p:sldId id="268" r:id="rId7"/>
    <p:sldId id="265" r:id="rId8"/>
  </p:sldIdLst>
  <p:sldSz cx="9144000" cy="6858000" type="screen4x3"/>
  <p:notesSz cx="9926638" cy="666908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704"/>
    <a:srgbClr val="1581B7"/>
    <a:srgbClr val="A7143F"/>
    <a:srgbClr val="800000"/>
    <a:srgbClr val="A31403"/>
    <a:srgbClr val="292929"/>
    <a:srgbClr val="F8F8F8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718" autoAdjust="0"/>
  </p:normalViewPr>
  <p:slideViewPr>
    <p:cSldViewPr>
      <p:cViewPr>
        <p:scale>
          <a:sx n="75" d="100"/>
          <a:sy n="75" d="100"/>
        </p:scale>
        <p:origin x="-3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13" y="0"/>
            <a:ext cx="43005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34125"/>
            <a:ext cx="4302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13" y="6334125"/>
            <a:ext cx="43005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78127B2-D2F8-4E6E-9D59-49C064AFCB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513" y="0"/>
            <a:ext cx="43005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98825" y="500063"/>
            <a:ext cx="3333750" cy="2500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167063"/>
            <a:ext cx="7942262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34125"/>
            <a:ext cx="4302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513" y="6334125"/>
            <a:ext cx="43005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B46ED5-9F3B-43D6-9ED5-C4E3998539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235250-39FC-40DB-AC74-CCC813604661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2F0272-F553-4B59-B431-71338D32C48B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C0BF29-DC05-48BD-9DAC-FEE7EFE3D585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BA97C6-FD78-40D5-A4D1-9BC23E8ED378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25603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7F55CD-E8E1-460E-ABCE-6896F9A92D84}" type="slidenum">
              <a:rPr lang="cs-CZ" smtClean="0"/>
              <a:pPr/>
              <a:t>6</a:t>
            </a:fld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DDC99B-02A4-4230-868D-92254AE0C5F7}" type="slidenum">
              <a:rPr lang="cs-CZ" smtClean="0"/>
              <a:pPr/>
              <a:t>7</a:t>
            </a:fld>
            <a:endParaRPr lang="cs-CZ" smtClean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ROPPT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200900" cy="865187"/>
          </a:xfrm>
        </p:spPr>
        <p:txBody>
          <a:bodyPr/>
          <a:lstStyle>
            <a:lvl1pPr algn="r"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3863" y="4581525"/>
            <a:ext cx="5759450" cy="16795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4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611981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611981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ROPPT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549275"/>
            <a:ext cx="5473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29292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A7143F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ena.vaskova@kraj-lbc.cz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3716338"/>
            <a:ext cx="7272338" cy="865187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>SEMINÁŘ K PRACOVNĚPRÁVNÍ PROBLEMATICE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   </a:t>
            </a:r>
            <a:endParaRPr lang="cs-CZ" dirty="0"/>
          </a:p>
        </p:txBody>
      </p:sp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2341563" y="4149725"/>
            <a:ext cx="64071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/>
          </a:p>
          <a:p>
            <a:pPr algn="r"/>
            <a:endParaRPr lang="cs-CZ"/>
          </a:p>
          <a:p>
            <a:pPr algn="r"/>
            <a:endParaRPr lang="cs-CZ"/>
          </a:p>
          <a:p>
            <a:pPr algn="r"/>
            <a:r>
              <a:rPr lang="cs-CZ"/>
              <a:t>KÚ LK</a:t>
            </a:r>
          </a:p>
          <a:p>
            <a:pPr algn="r"/>
            <a:r>
              <a:rPr lang="cs-CZ"/>
              <a:t>17. 1. 2011</a:t>
            </a:r>
          </a:p>
          <a:p>
            <a:pPr algn="r"/>
            <a:endParaRPr lang="cs-CZ"/>
          </a:p>
          <a:p>
            <a:pPr algn="r"/>
            <a:r>
              <a:rPr lang="cs-CZ"/>
              <a:t>JUDr. Helena VAŠKOVÁ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Co je nového?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/>
            <a:r>
              <a:rPr lang="cs-CZ" b="1" smtClean="0"/>
              <a:t>novela zákona č. 262/2006 Sb., zákoník práce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mtClean="0"/>
              <a:t>     - zejména změna § 123 Platový tarif</a:t>
            </a:r>
          </a:p>
          <a:p>
            <a:pPr lvl="3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/>
            <a:r>
              <a:rPr lang="cs-CZ" b="1" smtClean="0"/>
              <a:t>novela nařízení vlády č. 564/2006 Sb., o platových poměrech zaměstnanců ve veřejných službách a správě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mtClean="0"/>
              <a:t>     - příloha č. 4 – pro kvalifikované PP s VŠ vzděláním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mtClean="0"/>
              <a:t>     - příloha č. 5 – pro nekvalifikované PP nebo   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mtClean="0"/>
              <a:t>                           kvalifikované bez VŠ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mtClean="0"/>
              <a:t>     - příloha č. 1 – pro NP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mtClean="0"/>
              <a:t>                         - § 6 – zvláštní určení platového tarifu</a:t>
            </a:r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>
              <a:buFont typeface="Wingdings" pitchFamily="2" charset="2"/>
              <a:buNone/>
            </a:pPr>
            <a:endParaRPr lang="cs-CZ" smtClean="0"/>
          </a:p>
          <a:p>
            <a:pPr lvl="1"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549275"/>
            <a:ext cx="5976938" cy="647700"/>
          </a:xfrm>
        </p:spPr>
        <p:txBody>
          <a:bodyPr/>
          <a:lstStyle/>
          <a:p>
            <a:pPr eaLnBrk="1" hangingPunct="1"/>
            <a:r>
              <a:rPr lang="cs-CZ" smtClean="0"/>
              <a:t>Co je nového?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686800" cy="54006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mtClean="0">
              <a:solidFill>
                <a:srgbClr val="A31403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cs-CZ" smtClean="0">
              <a:solidFill>
                <a:srgbClr val="A31403"/>
              </a:solidFill>
            </a:endParaRPr>
          </a:p>
          <a:p>
            <a:pPr lvl="1" eaLnBrk="1" hangingPunct="1"/>
            <a:r>
              <a:rPr lang="cs-CZ" b="1" smtClean="0"/>
              <a:t>rozvojový program MŠMT na rok 2011 „Posílení platové úrovně pedagogických pracovníků s vysokoškolským vzděláním, kteří splňují odbornou kvalifikaci podle zákona č. 563/2004 Sb., o pedagogických pracovnících“</a:t>
            </a:r>
          </a:p>
          <a:p>
            <a:pPr lvl="1" eaLnBrk="1" hangingPunct="1"/>
            <a:endParaRPr lang="cs-CZ" b="1" smtClean="0"/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/>
              <a:t>     </a:t>
            </a:r>
            <a:r>
              <a:rPr lang="cs-CZ" smtClean="0"/>
              <a:t>- obě podmínky musí být splněny současně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/>
              <a:t>     </a:t>
            </a:r>
            <a:r>
              <a:rPr lang="cs-CZ" smtClean="0"/>
              <a:t>- metodická pomůcka MŠMT č.j. 29 127/2010-26</a:t>
            </a:r>
            <a:endParaRPr lang="cs-CZ" b="1" smtClean="0"/>
          </a:p>
          <a:p>
            <a:pPr lvl="2" eaLnBrk="1" hangingPunct="1"/>
            <a:endParaRPr lang="cs-CZ" smtClean="0"/>
          </a:p>
          <a:p>
            <a:pPr lvl="2" eaLnBrk="1" hangingPunct="1"/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Splňování kvalifikace ?!?!?!</a:t>
            </a:r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„prosté“ splňování kvalifikace dle zákona 563/2004 Sb., o pedagogických pracovnících 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nesplňování kvalifikace jako výpovědní důvod dle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    § 52 písm. f) ZP</a:t>
            </a:r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/>
            <a:r>
              <a:rPr lang="cs-CZ" smtClean="0"/>
              <a:t>splňování kvalifikace jako podmínka pro platové zařazení dle přílohy č. 4 k nařízení vlády č. 564/2006 Sb.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549275"/>
            <a:ext cx="5976938" cy="647700"/>
          </a:xfrm>
        </p:spPr>
        <p:txBody>
          <a:bodyPr/>
          <a:lstStyle/>
          <a:p>
            <a:pPr eaLnBrk="1" hangingPunct="1"/>
            <a:r>
              <a:rPr lang="cs-CZ" smtClean="0"/>
              <a:t>Mějte stále na paměti…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686800" cy="54006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mtClean="0">
              <a:solidFill>
                <a:srgbClr val="A31403"/>
              </a:solidFill>
            </a:endParaRP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/>
              <a:t>Při vzniku pracovního poměru a rovněž při jakékoli změně musí být v souladu:</a:t>
            </a:r>
          </a:p>
          <a:p>
            <a:pPr lvl="1" eaLnBrk="1" hangingPunct="1">
              <a:buFont typeface="Wingdings" pitchFamily="2" charset="2"/>
              <a:buNone/>
            </a:pPr>
            <a:endParaRPr lang="cs-CZ" b="1" smtClean="0"/>
          </a:p>
          <a:p>
            <a:pPr lvl="2" eaLnBrk="1" hangingPunct="1"/>
            <a:r>
              <a:rPr lang="cs-CZ" smtClean="0"/>
              <a:t>druh práce sjednaný pracovní smlouvou</a:t>
            </a:r>
          </a:p>
          <a:p>
            <a:pPr lvl="2" eaLnBrk="1" hangingPunct="1"/>
            <a:r>
              <a:rPr lang="cs-CZ" smtClean="0"/>
              <a:t>zařazení dle Katalogu prací</a:t>
            </a:r>
          </a:p>
          <a:p>
            <a:pPr lvl="2" eaLnBrk="1" hangingPunct="1"/>
            <a:r>
              <a:rPr lang="cs-CZ" smtClean="0"/>
              <a:t>pracovní náplň</a:t>
            </a:r>
          </a:p>
          <a:p>
            <a:pPr lvl="2" eaLnBrk="1" hangingPunct="1"/>
            <a:r>
              <a:rPr lang="cs-CZ" smtClean="0"/>
              <a:t>platový výměr</a:t>
            </a:r>
          </a:p>
          <a:p>
            <a:pPr lvl="2" eaLnBrk="1" hangingPunct="1"/>
            <a:endParaRPr lang="cs-CZ" smtClean="0"/>
          </a:p>
          <a:p>
            <a:pPr lvl="1" eaLnBrk="1" hangingPunct="1"/>
            <a:endParaRPr lang="cs-CZ" smtClean="0"/>
          </a:p>
          <a:p>
            <a:pPr lvl="2" eaLnBrk="1" hangingPunct="1"/>
            <a:endParaRPr lang="cs-CZ" smtClean="0"/>
          </a:p>
          <a:p>
            <a:pPr lvl="2" eaLnBrk="1" hangingPunct="1"/>
            <a:endParaRPr lang="cs-CZ" smtClean="0"/>
          </a:p>
          <a:p>
            <a:pPr lvl="1" eaLnBrk="1" hangingPunct="1"/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>
              <a:buFont typeface="Wingdings" pitchFamily="2" charset="2"/>
              <a:buNone/>
            </a:pPr>
            <a:endParaRPr lang="cs-CZ" smtClean="0">
              <a:solidFill>
                <a:srgbClr val="A7143F"/>
              </a:solidFill>
            </a:endParaRP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Nejčastější chyby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r>
              <a:rPr lang="cs-CZ" b="1" smtClean="0"/>
              <a:t>Změna výše osobního příplatku bez předchozího hodnocení práce zaměstnance, často dokonce beze změny platového výměru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     - § 131 ZP</a:t>
            </a:r>
          </a:p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/>
            <a:r>
              <a:rPr lang="cs-CZ" b="1" smtClean="0"/>
              <a:t>Řetězení pracovních poměrů na dobu určitou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      - § 39 ZP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      - 2roky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      - 3 výjimky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cs-CZ" smtClean="0"/>
          </a:p>
          <a:p>
            <a:pPr eaLnBrk="1" hangingPunct="1"/>
            <a:endParaRPr lang="cs-CZ" smtClean="0"/>
          </a:p>
          <a:p>
            <a:pPr algn="ctr" eaLnBrk="1" hangingPunct="1">
              <a:buFont typeface="Wingdings" pitchFamily="2" charset="2"/>
              <a:buNone/>
            </a:pPr>
            <a:r>
              <a:rPr lang="cs-CZ" smtClean="0"/>
              <a:t>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z="2800" b="1" smtClean="0"/>
              <a:t>Děkuji za pozornost</a:t>
            </a:r>
          </a:p>
          <a:p>
            <a:pPr algn="ctr" eaLnBrk="1" hangingPunct="1">
              <a:buFont typeface="Wingdings" pitchFamily="2" charset="2"/>
              <a:buNone/>
            </a:pPr>
            <a:endParaRPr lang="cs-CZ" smtClean="0"/>
          </a:p>
          <a:p>
            <a:pPr algn="ctr" eaLnBrk="1" hangingPunct="1">
              <a:buFont typeface="Wingdings" pitchFamily="2" charset="2"/>
              <a:buNone/>
            </a:pPr>
            <a:r>
              <a:rPr lang="cs-CZ" smtClean="0"/>
              <a:t>kontakt: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mtClean="0"/>
              <a:t>	</a:t>
            </a:r>
            <a:r>
              <a:rPr lang="cs-CZ" smtClean="0">
                <a:hlinkClick r:id="rId3"/>
              </a:rPr>
              <a:t>helena.vaskova@kraj-lbc.cz</a:t>
            </a:r>
            <a:endParaRPr lang="cs-CZ" smtClean="0"/>
          </a:p>
          <a:p>
            <a:pPr algn="ctr" eaLnBrk="1" hangingPunct="1">
              <a:buFont typeface="Wingdings" pitchFamily="2" charset="2"/>
              <a:buNone/>
            </a:pPr>
            <a:r>
              <a:rPr lang="cs-CZ" smtClean="0"/>
              <a:t>485 226 218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mtClean="0"/>
              <a:t>	   739 541 698	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cs-CZ" smtClean="0"/>
              <a:t>	</a:t>
            </a:r>
            <a:endParaRPr lang="cs-CZ" smtClean="0">
              <a:solidFill>
                <a:srgbClr val="A7143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228</Words>
  <Application>Microsoft Office PowerPoint</Application>
  <PresentationFormat>Předvádění na obrazovce (4:3)</PresentationFormat>
  <Paragraphs>85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Verdana</vt:lpstr>
      <vt:lpstr>Wingdings</vt:lpstr>
      <vt:lpstr>Výchozí návrh</vt:lpstr>
      <vt:lpstr>Výchozí návrh</vt:lpstr>
      <vt:lpstr> SEMINÁŘ K PRACOVNĚPRÁVNÍ PROBLEMATICE     </vt:lpstr>
      <vt:lpstr>Co je nového?</vt:lpstr>
      <vt:lpstr>Co je nového?</vt:lpstr>
      <vt:lpstr>Splňování kvalifikace ?!?!?!</vt:lpstr>
      <vt:lpstr>Mějte stále na paměti…</vt:lpstr>
      <vt:lpstr>Nejčastější chyby</vt:lpstr>
      <vt:lpstr>Snímek 7</vt:lpstr>
    </vt:vector>
  </TitlesOfParts>
  <Manager>Robert Gamba</Manager>
  <Company>Krajský úřad Libereckého kraje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porady ředitelů škol a školských zařízení</dc:title>
  <dc:subject>Administrativa</dc:subject>
  <dc:creator>Leoš Křeček</dc:creator>
  <cp:lastModifiedBy>exnerovav</cp:lastModifiedBy>
  <cp:revision>204</cp:revision>
  <dcterms:created xsi:type="dcterms:W3CDTF">2007-06-26T22:35:24Z</dcterms:created>
  <dcterms:modified xsi:type="dcterms:W3CDTF">2011-01-17T15:16:46Z</dcterms:modified>
</cp:coreProperties>
</file>