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65" r:id="rId3"/>
    <p:sldId id="261" r:id="rId4"/>
    <p:sldId id="262" r:id="rId5"/>
    <p:sldId id="263" r:id="rId6"/>
    <p:sldId id="259" r:id="rId7"/>
    <p:sldId id="260" r:id="rId8"/>
    <p:sldId id="264" r:id="rId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60" autoAdjust="0"/>
    <p:restoredTop sz="94624" autoAdjust="0"/>
  </p:normalViewPr>
  <p:slideViewPr>
    <p:cSldViewPr>
      <p:cViewPr varScale="1">
        <p:scale>
          <a:sx n="69" d="100"/>
          <a:sy n="69" d="100"/>
        </p:scale>
        <p:origin x="-141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B70989A6-B714-43B9-97D5-895813776372}" type="datetimeFigureOut">
              <a:rPr lang="cs-CZ" smtClean="0"/>
              <a:pPr/>
              <a:t>26.4.2011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cs-CZ"/>
          </a:p>
        </p:txBody>
      </p:sp>
      <p:sp>
        <p:nvSpPr>
          <p:cNvPr id="10" name="Obdélník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bdélník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Obdélník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římá spojovací čára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Přímá spojovací čára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Přímá spojovací čára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Přímá spojovací čára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Přímá spojovací čára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Přímá spojovací čára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Obdélník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ipsa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ipsa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Elipsa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Elipsa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Elipsa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0BF4E951-FF5D-4BD3-94E0-BD0299361A1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989A6-B714-43B9-97D5-895813776372}" type="datetimeFigureOut">
              <a:rPr lang="cs-CZ" smtClean="0"/>
              <a:pPr/>
              <a:t>26.4.2011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F4E951-FF5D-4BD3-94E0-BD0299361A1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989A6-B714-43B9-97D5-895813776372}" type="datetimeFigureOut">
              <a:rPr lang="cs-CZ" smtClean="0"/>
              <a:pPr/>
              <a:t>26.4.2011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F4E951-FF5D-4BD3-94E0-BD0299361A1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70989A6-B714-43B9-97D5-895813776372}" type="datetimeFigureOut">
              <a:rPr lang="cs-CZ" smtClean="0"/>
              <a:pPr/>
              <a:t>26.4.2011</a:t>
            </a:fld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0BF4E951-FF5D-4BD3-94E0-BD0299361A1A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B70989A6-B714-43B9-97D5-895813776372}" type="datetimeFigureOut">
              <a:rPr lang="cs-CZ" smtClean="0"/>
              <a:pPr/>
              <a:t>26.4.2011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cs-CZ"/>
          </a:p>
        </p:txBody>
      </p:sp>
      <p:sp>
        <p:nvSpPr>
          <p:cNvPr id="9" name="Obdélník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Obdélník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bdélník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Přímá spojovací čára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Přímá spojovací čára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Přímá spojovací čára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Přímá spojovací čára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Přímá spojovací čára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Obdélník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Elipsa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Elipsa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ipsa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lipsa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ipsa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Přímá spojovací čára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0BF4E951-FF5D-4BD3-94E0-BD0299361A1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989A6-B714-43B9-97D5-895813776372}" type="datetimeFigureOut">
              <a:rPr lang="cs-CZ" smtClean="0"/>
              <a:pPr/>
              <a:t>26.4.2011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F4E951-FF5D-4BD3-94E0-BD0299361A1A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9" name="Zástupný symbol pro obsah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989A6-B714-43B9-97D5-895813776372}" type="datetimeFigureOut">
              <a:rPr lang="cs-CZ" smtClean="0"/>
              <a:pPr/>
              <a:t>26.4.2011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F4E951-FF5D-4BD3-94E0-BD0299361A1A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2" name="Zástupný symbol pro text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14" name="Zástupný symbol pro text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6" name="Zástupný symbol pro datum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70989A6-B714-43B9-97D5-895813776372}" type="datetimeFigureOut">
              <a:rPr lang="cs-CZ" smtClean="0"/>
              <a:pPr/>
              <a:t>26.4.2011</a:t>
            </a:fld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0BF4E951-FF5D-4BD3-94E0-BD0299361A1A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989A6-B714-43B9-97D5-895813776372}" type="datetimeFigureOut">
              <a:rPr lang="cs-CZ" smtClean="0"/>
              <a:pPr/>
              <a:t>26.4.2011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F4E951-FF5D-4BD3-94E0-BD0299361A1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římá spojovací čára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8" name="Přímá spojovací čára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Přímá spojovací čára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Přímá spojovací čára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Přímá spojovací čára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Elipsa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Zástupný symbol pro obsah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1" name="Zástupný symbol pro datum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70989A6-B714-43B9-97D5-895813776372}" type="datetimeFigureOut">
              <a:rPr lang="cs-CZ" smtClean="0"/>
              <a:pPr/>
              <a:t>26.4.2011</a:t>
            </a:fld>
            <a:endParaRPr lang="cs-CZ"/>
          </a:p>
        </p:txBody>
      </p:sp>
      <p:sp>
        <p:nvSpPr>
          <p:cNvPr id="22" name="Zástupný symbol pro číslo snímku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0BF4E951-FF5D-4BD3-94E0-BD0299361A1A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3" name="Zástupný symbol pro zápatí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římá spojovací čára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Elipsa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10" name="Přímá spojovací čára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Obdélník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Přímá spojovací čára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Přímá spojovací čára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Přímá spojovací čára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Zástupný symbol pro datum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70989A6-B714-43B9-97D5-895813776372}" type="datetimeFigureOut">
              <a:rPr lang="cs-CZ" smtClean="0"/>
              <a:pPr/>
              <a:t>26.4.2011</a:t>
            </a:fld>
            <a:endParaRPr lang="cs-CZ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0BF4E951-FF5D-4BD3-94E0-BD0299361A1A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1" name="Zástupný symbol pro zápatí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římá spojovací čára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B70989A6-B714-43B9-97D5-895813776372}" type="datetimeFigureOut">
              <a:rPr lang="cs-CZ" smtClean="0"/>
              <a:pPr/>
              <a:t>26.4.2011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7" name="Přímá spojovací čára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Přímá spojovací čára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Obdélník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římá spojovací čára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Elipsa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0BF4E951-FF5D-4BD3-94E0-BD0299361A1A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Restart </a:t>
            </a:r>
            <a:br>
              <a:rPr lang="cs-CZ" dirty="0" smtClean="0"/>
            </a:br>
            <a:r>
              <a:rPr lang="cs-CZ" dirty="0" smtClean="0"/>
              <a:t>v Libereckém kraji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Doba trvání: leden 2011 – únor 2012</a:t>
            </a:r>
            <a:endParaRPr lang="cs-CZ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600" b="1" dirty="0" smtClean="0"/>
              <a:t>OBSAH</a:t>
            </a:r>
            <a:endParaRPr lang="cs-CZ" sz="36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cs-CZ" dirty="0" smtClean="0"/>
          </a:p>
          <a:p>
            <a:endParaRPr lang="cs-CZ" dirty="0" smtClean="0"/>
          </a:p>
          <a:p>
            <a:r>
              <a:rPr lang="cs-CZ" dirty="0" smtClean="0"/>
              <a:t>Cílová skupina</a:t>
            </a:r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dirty="0" smtClean="0"/>
          </a:p>
          <a:p>
            <a:r>
              <a:rPr lang="cs-CZ" dirty="0" smtClean="0"/>
              <a:t>Jak </a:t>
            </a:r>
            <a:r>
              <a:rPr lang="cs-CZ" dirty="0" smtClean="0"/>
              <a:t>nám můžete pomoci </a:t>
            </a:r>
            <a:endParaRPr lang="cs-CZ" dirty="0" smtClean="0"/>
          </a:p>
          <a:p>
            <a:endParaRPr lang="cs-CZ" dirty="0" smtClean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600" b="1" dirty="0" smtClean="0"/>
              <a:t>Cílová skupina</a:t>
            </a:r>
            <a:endParaRPr lang="cs-CZ" sz="36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Zaměstnanci, se kterými byl nebo bude rozvázán pracovní poměr podle § 52 odst. 1 a), b), c) zákona č. 262/2006 Sb., ZP nebo jejich pracovní poměr skončí dohodou z týž důvodů</a:t>
            </a:r>
          </a:p>
          <a:p>
            <a:endParaRPr lang="cs-CZ" dirty="0" smtClean="0"/>
          </a:p>
          <a:p>
            <a:r>
              <a:rPr lang="cs-CZ" dirty="0" smtClean="0"/>
              <a:t>Zaměstnanci, kteří přišli o zaměstnání v rámci hromadného propouštění dle § 62 zákona č. 262/2006 Sb., ZP</a:t>
            </a:r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</p:txBody>
      </p:sp>
    </p:spTree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Zaměstnanci, kteří mohou uplatnit okamžité zrušení pracovního poměru ze strany zaměstnavatele z důvodu nevyplácení mzdy (platu) zaměstnavatelem nebo jakékoliv její části do 15 dnů po uplynutí termínu splatnosti, na základě § 56 odst. b) zákona č. 262/2006 Sb., ZP</a:t>
            </a:r>
          </a:p>
          <a:p>
            <a:endParaRPr lang="cs-CZ" dirty="0" smtClean="0"/>
          </a:p>
          <a:p>
            <a:r>
              <a:rPr lang="cs-CZ" dirty="0" smtClean="0"/>
              <a:t>Zaměstnanci ohroženi ztrátou  zaměstnání, prokázanou písemně ze strany </a:t>
            </a:r>
            <a:r>
              <a:rPr lang="cs-CZ" dirty="0" smtClean="0"/>
              <a:t>zaměstnavatele</a:t>
            </a:r>
          </a:p>
          <a:p>
            <a:endParaRPr lang="cs-CZ" dirty="0" smtClean="0"/>
          </a:p>
          <a:p>
            <a:r>
              <a:rPr lang="cs-CZ" dirty="0" smtClean="0"/>
              <a:t>Zaměstnanci, kterým končí PS na dobu určitou a na základě čestného prohlášení zaměstnavatele nebude nadále prodloužena</a:t>
            </a:r>
            <a:endParaRPr lang="cs-CZ" dirty="0"/>
          </a:p>
        </p:txBody>
      </p:sp>
    </p:spTree>
  </p:cSld>
  <p:clrMapOvr>
    <a:masterClrMapping/>
  </p:clrMapOvr>
  <p:transition>
    <p:comb dir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600" b="1" dirty="0" smtClean="0"/>
              <a:t>V čem </a:t>
            </a:r>
            <a:r>
              <a:rPr lang="cs-CZ" sz="3600" b="1" dirty="0" smtClean="0"/>
              <a:t>nám </a:t>
            </a:r>
            <a:r>
              <a:rPr lang="cs-CZ" sz="3600" b="1" dirty="0" smtClean="0"/>
              <a:t>můžete pomoci?</a:t>
            </a:r>
            <a:endParaRPr lang="cs-CZ" sz="36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cs-CZ" dirty="0" smtClean="0"/>
          </a:p>
          <a:p>
            <a:r>
              <a:rPr lang="cs-CZ" dirty="0" smtClean="0"/>
              <a:t>Předat kontakt:</a:t>
            </a:r>
          </a:p>
          <a:p>
            <a:endParaRPr lang="cs-CZ" dirty="0" smtClean="0"/>
          </a:p>
          <a:p>
            <a:pPr lvl="3"/>
            <a:r>
              <a:rPr lang="cs-CZ" sz="2400" dirty="0" smtClean="0"/>
              <a:t>Na koordinátora projektu pro oblast Liberec.</a:t>
            </a:r>
          </a:p>
          <a:p>
            <a:pPr lvl="3">
              <a:buNone/>
            </a:pPr>
            <a:endParaRPr lang="cs-CZ" sz="2400" dirty="0" smtClean="0"/>
          </a:p>
          <a:p>
            <a:pPr lvl="3"/>
            <a:r>
              <a:rPr lang="cs-CZ" sz="2400" dirty="0" smtClean="0"/>
              <a:t>Informační leták.</a:t>
            </a:r>
          </a:p>
          <a:p>
            <a:pPr lvl="3">
              <a:buNone/>
            </a:pPr>
            <a:endParaRPr lang="cs-CZ" sz="2400" dirty="0" smtClean="0"/>
          </a:p>
          <a:p>
            <a:pPr lvl="3"/>
            <a:r>
              <a:rPr lang="cs-CZ" sz="2400" dirty="0" smtClean="0"/>
              <a:t>Odkaz na naši pomoc budoucímu uchazeči</a:t>
            </a:r>
            <a:r>
              <a:rPr lang="cs-CZ" sz="2400" dirty="0" smtClean="0"/>
              <a:t>.</a:t>
            </a:r>
            <a:endParaRPr lang="cs-CZ" sz="2400" dirty="0" smtClean="0"/>
          </a:p>
          <a:p>
            <a:endParaRPr lang="cs-CZ" dirty="0" smtClean="0"/>
          </a:p>
          <a:p>
            <a:pPr>
              <a:buNone/>
            </a:pPr>
            <a:r>
              <a:rPr lang="cs-CZ" dirty="0" smtClean="0"/>
              <a:t>		</a:t>
            </a:r>
            <a:endParaRPr lang="cs-CZ" dirty="0"/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3600" dirty="0" smtClean="0"/>
              <a:t>Co můžete získat?</a:t>
            </a: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Dotované místo po dobu 6 měsíců na mzdu a mzdové náklady do výše 3násobku minimální mzdy při </a:t>
            </a:r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r>
              <a:rPr lang="cs-CZ" dirty="0" smtClean="0"/>
              <a:t>Předpokladem je uchazeč z projektu RESTART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23528" y="0"/>
            <a:ext cx="7601272" cy="1417638"/>
          </a:xfrm>
        </p:spPr>
        <p:txBody>
          <a:bodyPr>
            <a:noAutofit/>
          </a:bodyPr>
          <a:lstStyle/>
          <a:p>
            <a:r>
              <a:rPr lang="cs-CZ" sz="2800" b="1" dirty="0" smtClean="0"/>
              <a:t>Realizátor projektu pro zadavatele ÚP v Liberci – ATTEST s.r.o.</a:t>
            </a:r>
            <a:endParaRPr lang="cs-CZ" sz="28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556792"/>
            <a:ext cx="7467600" cy="4917160"/>
          </a:xfrm>
        </p:spPr>
        <p:txBody>
          <a:bodyPr/>
          <a:lstStyle/>
          <a:p>
            <a:endParaRPr lang="cs-CZ" sz="1600" b="1" dirty="0" smtClean="0"/>
          </a:p>
          <a:p>
            <a:r>
              <a:rPr lang="cs-CZ" sz="1600" b="1" dirty="0" smtClean="0"/>
              <a:t>Vedoucí projektu – Mgr. Zuzana </a:t>
            </a:r>
            <a:r>
              <a:rPr lang="cs-CZ" sz="1600" b="1" dirty="0" err="1" smtClean="0"/>
              <a:t>Mečířová</a:t>
            </a:r>
            <a:r>
              <a:rPr lang="cs-CZ" sz="1600" b="1" dirty="0" smtClean="0"/>
              <a:t> </a:t>
            </a:r>
          </a:p>
          <a:p>
            <a:endParaRPr lang="cs-CZ" sz="1600" b="1" dirty="0" smtClean="0"/>
          </a:p>
          <a:p>
            <a:r>
              <a:rPr lang="cs-CZ" sz="1600" b="1" dirty="0" smtClean="0"/>
              <a:t>Tel. 774 831 451</a:t>
            </a:r>
          </a:p>
          <a:p>
            <a:r>
              <a:rPr lang="cs-CZ" sz="1600" b="1" dirty="0" smtClean="0"/>
              <a:t>E-mail: </a:t>
            </a:r>
            <a:r>
              <a:rPr lang="cs-CZ" sz="1600" b="1" dirty="0" err="1" smtClean="0"/>
              <a:t>mecirova</a:t>
            </a:r>
            <a:r>
              <a:rPr lang="cs-CZ" sz="1600" b="1" dirty="0" smtClean="0"/>
              <a:t>@</a:t>
            </a:r>
            <a:r>
              <a:rPr lang="cs-CZ" sz="1600" b="1" dirty="0" err="1" smtClean="0"/>
              <a:t>attest.cz</a:t>
            </a:r>
            <a:endParaRPr lang="cs-CZ" sz="1600" b="1" dirty="0" smtClean="0"/>
          </a:p>
          <a:p>
            <a:endParaRPr lang="cs-CZ" sz="1600" b="1" dirty="0" smtClean="0"/>
          </a:p>
          <a:p>
            <a:endParaRPr lang="cs-CZ" sz="1600" b="1" dirty="0" smtClean="0"/>
          </a:p>
          <a:p>
            <a:endParaRPr lang="cs-CZ" sz="1600" b="1" dirty="0" smtClean="0"/>
          </a:p>
          <a:p>
            <a:endParaRPr lang="cs-CZ" sz="1600" b="1" dirty="0" smtClean="0"/>
          </a:p>
          <a:p>
            <a:r>
              <a:rPr lang="cs-CZ" sz="1600" b="1" dirty="0" smtClean="0"/>
              <a:t>Koordinátor pro oblast Liberec – </a:t>
            </a:r>
            <a:r>
              <a:rPr lang="cs-CZ" sz="1600" b="1" dirty="0" smtClean="0"/>
              <a:t>Martin </a:t>
            </a:r>
            <a:r>
              <a:rPr lang="cs-CZ" sz="1600" b="1" dirty="0" err="1" smtClean="0"/>
              <a:t>Mařan</a:t>
            </a:r>
            <a:endParaRPr lang="cs-CZ" sz="1600" b="1" dirty="0" smtClean="0"/>
          </a:p>
          <a:p>
            <a:endParaRPr lang="cs-CZ" sz="1600" dirty="0" smtClean="0"/>
          </a:p>
          <a:p>
            <a:pPr lvl="1"/>
            <a:r>
              <a:rPr lang="cs-CZ" sz="1600" b="1" dirty="0" smtClean="0"/>
              <a:t>Tel.: 776 831 643</a:t>
            </a:r>
          </a:p>
          <a:p>
            <a:pPr lvl="1"/>
            <a:r>
              <a:rPr lang="cs-CZ" sz="1600" b="1" dirty="0" smtClean="0"/>
              <a:t>E-mail: </a:t>
            </a:r>
            <a:r>
              <a:rPr lang="cs-CZ" sz="1600" b="1" dirty="0" err="1" smtClean="0"/>
              <a:t>maran</a:t>
            </a:r>
            <a:r>
              <a:rPr lang="cs-CZ" sz="1600" b="1" dirty="0" smtClean="0"/>
              <a:t>@</a:t>
            </a:r>
            <a:r>
              <a:rPr lang="cs-CZ" sz="1600" b="1" dirty="0" err="1" smtClean="0"/>
              <a:t>attest.cz</a:t>
            </a:r>
            <a:endParaRPr lang="cs-CZ" sz="1600" b="1" dirty="0" smtClean="0"/>
          </a:p>
          <a:p>
            <a:pPr lvl="1"/>
            <a:r>
              <a:rPr lang="cs-CZ" sz="1600" b="1" dirty="0" smtClean="0"/>
              <a:t>www.</a:t>
            </a:r>
            <a:r>
              <a:rPr lang="cs-CZ" sz="1600" b="1" dirty="0" err="1" smtClean="0"/>
              <a:t>lb</a:t>
            </a:r>
            <a:r>
              <a:rPr lang="cs-CZ" sz="1600" b="1" dirty="0" smtClean="0"/>
              <a:t>-restart.</a:t>
            </a:r>
            <a:r>
              <a:rPr lang="cs-CZ" sz="1600" b="1" dirty="0" err="1" smtClean="0"/>
              <a:t>cz</a:t>
            </a:r>
            <a:endParaRPr lang="cs-CZ" sz="1600" b="1" dirty="0" smtClean="0"/>
          </a:p>
          <a:p>
            <a:endParaRPr lang="cs-CZ" dirty="0"/>
          </a:p>
        </p:txBody>
      </p:sp>
    </p:spTree>
  </p:cSld>
  <p:clrMapOvr>
    <a:masterClrMapping/>
  </p:clrMapOvr>
  <p:transition spd="slow">
    <p:wheel spokes="2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>
              <a:buNone/>
            </a:pPr>
            <a:endParaRPr lang="cs-CZ" dirty="0" smtClean="0"/>
          </a:p>
          <a:p>
            <a:pPr algn="ctr">
              <a:buNone/>
            </a:pPr>
            <a:endParaRPr lang="cs-CZ" dirty="0" smtClean="0"/>
          </a:p>
          <a:p>
            <a:pPr algn="ctr">
              <a:buNone/>
            </a:pPr>
            <a:endParaRPr lang="cs-CZ" dirty="0" smtClean="0"/>
          </a:p>
          <a:p>
            <a:pPr algn="ctr">
              <a:buNone/>
            </a:pPr>
            <a:endParaRPr lang="cs-CZ" dirty="0" smtClean="0"/>
          </a:p>
          <a:p>
            <a:pPr algn="ctr">
              <a:buNone/>
            </a:pPr>
            <a:r>
              <a:rPr lang="cs-CZ" dirty="0" smtClean="0"/>
              <a:t> </a:t>
            </a:r>
            <a:r>
              <a:rPr lang="cs-CZ" sz="4800" dirty="0" smtClean="0"/>
              <a:t>Děkuji za pozornost</a:t>
            </a:r>
            <a:r>
              <a:rPr lang="cs-CZ" dirty="0" smtClean="0"/>
              <a:t>.</a:t>
            </a:r>
          </a:p>
          <a:p>
            <a:pPr algn="ctr">
              <a:buNone/>
            </a:pPr>
            <a:endParaRPr lang="cs-CZ" dirty="0"/>
          </a:p>
        </p:txBody>
      </p:sp>
    </p:spTree>
  </p:cSld>
  <p:clrMapOvr>
    <a:masterClrMapping/>
  </p:clrMapOvr>
  <p:transition>
    <p:cover dir="lu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rkýř">
  <a:themeElements>
    <a:clrScheme name="Arkýř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Arkýř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rkýř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91</TotalTime>
  <Words>250</Words>
  <Application>Microsoft Office PowerPoint</Application>
  <PresentationFormat>Předvádění na obrazovce (4:3)</PresentationFormat>
  <Paragraphs>58</Paragraphs>
  <Slides>8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9" baseType="lpstr">
      <vt:lpstr>Arkýř</vt:lpstr>
      <vt:lpstr>Restart  v Libereckém kraji</vt:lpstr>
      <vt:lpstr>OBSAH</vt:lpstr>
      <vt:lpstr>Cílová skupina</vt:lpstr>
      <vt:lpstr>Snímek 4</vt:lpstr>
      <vt:lpstr>V čem nám můžete pomoci?</vt:lpstr>
      <vt:lpstr>Co můžete získat?</vt:lpstr>
      <vt:lpstr>Realizátor projektu pro zadavatele ÚP v Liberci – ATTEST s.r.o.</vt:lpstr>
      <vt:lpstr>Snímek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Restart  v Libereckém kraji</dc:title>
  <dc:creator>ruzena</dc:creator>
  <cp:lastModifiedBy>Mařan</cp:lastModifiedBy>
  <cp:revision>26</cp:revision>
  <dcterms:created xsi:type="dcterms:W3CDTF">2011-02-03T08:59:44Z</dcterms:created>
  <dcterms:modified xsi:type="dcterms:W3CDTF">2011-04-26T09:13:17Z</dcterms:modified>
</cp:coreProperties>
</file>