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62" r:id="rId13"/>
    <p:sldId id="271" r:id="rId14"/>
    <p:sldId id="272" r:id="rId15"/>
    <p:sldId id="273" r:id="rId16"/>
    <p:sldId id="274" r:id="rId17"/>
    <p:sldId id="278" r:id="rId18"/>
    <p:sldId id="279" r:id="rId19"/>
    <p:sldId id="280" r:id="rId20"/>
    <p:sldId id="281" r:id="rId21"/>
    <p:sldId id="275" r:id="rId22"/>
    <p:sldId id="276" r:id="rId23"/>
    <p:sldId id="277" r:id="rId24"/>
    <p:sldId id="282" r:id="rId25"/>
    <p:sldId id="283" r:id="rId26"/>
    <p:sldId id="284" r:id="rId27"/>
    <p:sldId id="285" r:id="rId28"/>
    <p:sldId id="287" r:id="rId29"/>
  </p:sldIdLst>
  <p:sldSz cx="9144000" cy="6858000" type="screen4x3"/>
  <p:notesSz cx="7102475" cy="102330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2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2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2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2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A6F2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5" autoAdjust="0"/>
  </p:normalViewPr>
  <p:slideViewPr>
    <p:cSldViewPr>
      <p:cViewPr>
        <p:scale>
          <a:sx n="75" d="100"/>
          <a:sy n="75" d="100"/>
        </p:scale>
        <p:origin x="-606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D3F2B-B63E-42A1-928F-EFBD874895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7E7B7-2C6F-4BB6-9909-BDC0779F5CF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67810-4347-4215-A17E-6FCC35ED864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6656D-9DB8-4358-BB27-6D26B971D7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AF889-1F43-40F0-B8AC-8A8367B9A4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95A11-F4B0-4497-AAC8-FF4B207190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5C4C3-17D9-4358-9AEB-BFA1B1B017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F8570-E076-4FF2-AA67-B53F3FFA91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4CAFB-F117-4EC1-B55E-79A97F1B991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717D1-742A-4C6C-86F6-C52E5A5CE9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C7AB9-1EBF-4D3B-8040-9EDFB9839D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CB1F5040-8E00-46CA-A5AF-8EF7D13980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file:///E:\USB%20soubor%20prezentace%20z&#225;kon%20o%20zdravotn&#237;ch%20slu&#382;b&#225;ch\&#167;%2016%20odst.%202.doc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file:///E:\USB%20soubor%20prezentace%20z&#225;kon%20o%20zdravotn&#237;ch%20slu&#382;b&#225;ch\&#167;%2018.doc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file:///E:\USB%20soubor%20prezentace%20z&#225;kon%20o%20zdravotn&#237;ch%20slu&#382;b&#225;ch\&#167;%2017%20p&#237;sm.%20a)%20-%20c).doc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file:///E:\USB%20soubor%20prezentace%20z&#225;kon%20o%20zdravotn&#237;ch%20slu&#382;b&#225;ch\&#167;%2017%20p&#237;sm.%20a)%20-%20c).doc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file:///E:\USB%20soubor%20prezentace%20z&#225;kon%20o%20zdravotn&#237;ch%20slu&#382;b&#225;ch\&#167;%20121%20odst.%201.doc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860800"/>
            <a:ext cx="6400800" cy="1752600"/>
          </a:xfrm>
        </p:spPr>
        <p:txBody>
          <a:bodyPr/>
          <a:lstStyle/>
          <a:p>
            <a:pPr marL="609600" indent="-609600" eaLnBrk="1" hangingPunct="1"/>
            <a:r>
              <a:rPr lang="cs-CZ" sz="3600" b="1" smtClean="0">
                <a:latin typeface="Times New Roman" pitchFamily="18" charset="0"/>
              </a:rPr>
              <a:t>Zdravotnictví a nová legislativa</a:t>
            </a:r>
          </a:p>
          <a:p>
            <a:pPr marL="609600" indent="-609600" eaLnBrk="1" hangingPunct="1"/>
            <a:r>
              <a:rPr lang="cs-CZ" sz="2400" b="1" smtClean="0">
                <a:latin typeface="Times New Roman" pitchFamily="18" charset="0"/>
              </a:rPr>
              <a:t>Alena Riegerová</a:t>
            </a:r>
          </a:p>
          <a:p>
            <a:pPr marL="609600" indent="-609600" eaLnBrk="1" hangingPunct="1"/>
            <a:r>
              <a:rPr lang="cs-CZ" sz="2400" b="1" smtClean="0">
                <a:latin typeface="Times New Roman" pitchFamily="18" charset="0"/>
              </a:rPr>
              <a:t>vedoucí odboru zdravotnictví KÚ LK</a:t>
            </a:r>
            <a:endParaRPr lang="cs-CZ" sz="2400" b="1" smtClean="0"/>
          </a:p>
          <a:p>
            <a:pPr marL="609600" indent="-609600" eaLnBrk="1" hangingPunct="1"/>
            <a:endParaRPr lang="cs-CZ" sz="2400" smtClean="0">
              <a:latin typeface="Times New Roman" pitchFamily="18" charset="0"/>
            </a:endParaRPr>
          </a:p>
        </p:txBody>
      </p:sp>
      <p:pic>
        <p:nvPicPr>
          <p:cNvPr id="13314" name="Picture 6" descr="01INDEX"/>
          <p:cNvPicPr>
            <a:picLocks noChangeAspect="1" noChangeArrowheads="1"/>
          </p:cNvPicPr>
          <p:nvPr/>
        </p:nvPicPr>
        <p:blipFill>
          <a:blip r:embed="rId2"/>
          <a:srcRect b="51674"/>
          <a:stretch>
            <a:fillRect/>
          </a:stretch>
        </p:blipFill>
        <p:spPr bwMode="auto">
          <a:xfrm>
            <a:off x="0" y="0"/>
            <a:ext cx="914400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solidFill>
                  <a:schemeClr val="tx1"/>
                </a:solidFill>
                <a:latin typeface="Times New Roman" pitchFamily="18" charset="0"/>
              </a:rPr>
              <a:t>Podmínky udělení oprávnění k poskytování zdravotních služeb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cs-CZ" sz="2400" b="1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ZZ splňuje požadavky na technické a věcné vybavení</a:t>
            </a: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jsou splněny požadavky na personální zabezpečení poskytovaných zdravotních služeb</a:t>
            </a: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lékárenská péče - souhlasné závazné stanovisko SÚKL</a:t>
            </a: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zdravotnické prostředky užívané k lékařskému ozáření - povolení SÚJB k činnosti podle atomového zákona</a:t>
            </a: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schválení provozního řádu ZZ (hygiena)</a:t>
            </a: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souhlas MZ s poskytováním lázeňské léčebně rehabilitační péče</a:t>
            </a:r>
          </a:p>
          <a:p>
            <a:pPr>
              <a:lnSpc>
                <a:spcPct val="90000"/>
              </a:lnSpc>
            </a:pPr>
            <a:endParaRPr lang="cs-CZ" sz="24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solidFill>
                  <a:schemeClr val="tx1"/>
                </a:solidFill>
                <a:latin typeface="Times New Roman" pitchFamily="18" charset="0"/>
              </a:rPr>
              <a:t>Podmínky udělení oprávnění k poskytování zdravotních služeb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cs-CZ" sz="2400" b="1" smtClean="0">
                <a:latin typeface="Times New Roman" pitchFamily="18" charset="0"/>
              </a:rPr>
              <a:t>FO poskytující služby v </a:t>
            </a:r>
            <a:r>
              <a:rPr lang="cs-CZ" sz="2400" b="1" u="sng" smtClean="0">
                <a:latin typeface="Times New Roman" pitchFamily="18" charset="0"/>
              </a:rPr>
              <a:t>ZZ jiného poskytovatele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sz="2400" b="1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je oprávněna užívat k poskytování zdravotních služeb zdravotnické zařízení užívané jiným poskytovatelem, které splňuje požadavky na technické a věcné vybavení </a:t>
            </a:r>
            <a:r>
              <a:rPr lang="cs-CZ" sz="2400" b="1" i="1" smtClean="0">
                <a:latin typeface="Times New Roman" pitchFamily="18" charset="0"/>
                <a:hlinkClick r:id="rId2" action="ppaction://hlinkfile"/>
              </a:rPr>
              <a:t>(§ 16 odst. 2)</a:t>
            </a:r>
            <a:endParaRPr lang="cs-CZ" sz="2400" b="1" i="1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cs-CZ" sz="2400" b="1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Nelze : všeobecné praktické lékařství, praktické lékařství pro děti a dorost, zubní lékařství a gynekologie a porodnictví, jde-li o výkon činnosti registrujícího poskytovatele</a:t>
            </a:r>
          </a:p>
          <a:p>
            <a:pPr>
              <a:lnSpc>
                <a:spcPct val="90000"/>
              </a:lnSpc>
            </a:pPr>
            <a:endParaRPr lang="cs-CZ" sz="2400" b="1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cs-CZ" sz="24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1143000"/>
          </a:xfrm>
        </p:spPr>
        <p:txBody>
          <a:bodyPr/>
          <a:lstStyle/>
          <a:p>
            <a:pPr algn="l"/>
            <a:r>
              <a:rPr lang="cs-CZ" sz="3600" b="1" smtClean="0">
                <a:solidFill>
                  <a:schemeClr val="tx1"/>
                </a:solidFill>
                <a:latin typeface="Times New Roman" pitchFamily="18" charset="0"/>
              </a:rPr>
              <a:t>Žádost o udělení oprávnění k poskytování zdravotních služeb FO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cs-CZ" sz="2400" b="1" u="sng" smtClean="0">
                <a:latin typeface="Times New Roman" pitchFamily="18" charset="0"/>
              </a:rPr>
              <a:t>Žádost - </a:t>
            </a:r>
            <a:r>
              <a:rPr lang="cs-CZ" sz="2400" b="1" i="1" smtClean="0">
                <a:latin typeface="Times New Roman" pitchFamily="18" charset="0"/>
                <a:hlinkClick r:id="rId2" action="ppaction://hlinkfile"/>
              </a:rPr>
              <a:t> </a:t>
            </a:r>
            <a:r>
              <a:rPr lang="cs-CZ" sz="2400" b="1" i="1" smtClean="0">
                <a:solidFill>
                  <a:srgbClr val="FF0000"/>
                </a:solidFill>
                <a:latin typeface="Times New Roman" pitchFamily="18" charset="0"/>
              </a:rPr>
              <a:t>§ 18 odst.</a:t>
            </a:r>
            <a:r>
              <a:rPr lang="cs-CZ" sz="2400" b="1" i="1" smtClean="0">
                <a:solidFill>
                  <a:srgbClr val="FF0000"/>
                </a:solidFill>
              </a:rPr>
              <a:t>1</a:t>
            </a:r>
            <a:r>
              <a:rPr lang="cs-CZ" sz="2400" b="1" i="1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cs-CZ" sz="2400" b="1" smtClean="0">
                <a:latin typeface="Times New Roman" pitchFamily="18" charset="0"/>
              </a:rPr>
              <a:t>(obsah žádosti) + správní poplatek</a:t>
            </a:r>
            <a:endParaRPr lang="cs-CZ" sz="2400" b="1" i="1" u="sng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cs-CZ" sz="2400" b="1" u="sng" smtClean="0">
                <a:latin typeface="Times New Roman" pitchFamily="18" charset="0"/>
              </a:rPr>
              <a:t>Žadatel = FO</a:t>
            </a: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identifikace osoby žadatele (jméno,  příjmení, rodné příjmení, státní občanství, datum a místo narození , adresa místa trvalého pobytu na území ČR / jiné území / hlášený pobyt)</a:t>
            </a: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IČO,  bylo-li přiděleno</a:t>
            </a: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identifikace odborného zástupce, jestliže musí být ustanoven</a:t>
            </a: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forma zdravotní péče, obory zdravotní péče, popřípadě druh zdravotní péče nebo název zdravotní služby, a to pro každé místo poskytování zdravotních služeb </a:t>
            </a:r>
          </a:p>
          <a:p>
            <a:pPr>
              <a:lnSpc>
                <a:spcPct val="90000"/>
              </a:lnSpc>
            </a:pPr>
            <a:endParaRPr lang="cs-CZ" sz="2400" b="1" smtClean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</a:pPr>
            <a:endParaRPr lang="cs-CZ" sz="18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solidFill>
                  <a:schemeClr val="tx1"/>
                </a:solidFill>
                <a:latin typeface="Times New Roman" pitchFamily="18" charset="0"/>
              </a:rPr>
              <a:t>Žádost o udělení oprávnění k poskytování zdravotních služeb FO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adresy míst poskytování zdravotních služeb</a:t>
            </a:r>
          </a:p>
          <a:p>
            <a:pPr>
              <a:lnSpc>
                <a:spcPct val="90000"/>
              </a:lnSpc>
            </a:pPr>
            <a:endParaRPr lang="cs-CZ" sz="2400" b="1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zdravotnická dopravní služba nebo přeprava pacientů neodkladné péče -  adresa míst jednotlivých pracovišť</a:t>
            </a: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domácí péče -  adresa místa kontaktního pracoviště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sz="2400" b="1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cs-CZ" sz="2400" b="1" smtClean="0">
                <a:solidFill>
                  <a:schemeClr val="hlink"/>
                </a:solidFill>
                <a:latin typeface="Times New Roman" pitchFamily="18" charset="0"/>
              </a:rPr>
              <a:t>datum, k němuž žadatel hodlá zahájit poskytování zdravotních služeb</a:t>
            </a: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doba, po kterou žadatel hodlá zdravotní služby poskytovat, pokud žádá o udělení oprávnění na dobu určitou</a:t>
            </a:r>
          </a:p>
          <a:p>
            <a:pPr>
              <a:lnSpc>
                <a:spcPct val="90000"/>
              </a:lnSpc>
            </a:pPr>
            <a:endParaRPr lang="cs-CZ" sz="24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solidFill>
                  <a:schemeClr val="tx1"/>
                </a:solidFill>
                <a:latin typeface="Times New Roman" pitchFamily="18" charset="0"/>
              </a:rPr>
              <a:t>Žádost o udělení oprávnění k poskytování zdravotních služeb PO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cs-CZ" sz="2800" b="1" u="sng" smtClean="0">
                <a:latin typeface="Times New Roman" pitchFamily="18" charset="0"/>
              </a:rPr>
              <a:t>Žadatel = PO</a:t>
            </a:r>
          </a:p>
          <a:p>
            <a:pPr>
              <a:lnSpc>
                <a:spcPct val="80000"/>
              </a:lnSpc>
            </a:pPr>
            <a:endParaRPr lang="cs-CZ" sz="2800" b="1" u="sng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800" b="1" smtClean="0">
                <a:latin typeface="Times New Roman" pitchFamily="18" charset="0"/>
              </a:rPr>
              <a:t>identifikace PO jako žadatele (obchodní firma nebo název, adresa sídla / PO se sídlem mimo ČR místo usazení podniku nebo organizační složky podniku PO v ČR)</a:t>
            </a:r>
          </a:p>
          <a:p>
            <a:pPr>
              <a:lnSpc>
                <a:spcPct val="80000"/>
              </a:lnSpc>
            </a:pPr>
            <a:r>
              <a:rPr lang="cs-CZ" sz="2800" b="1" smtClean="0">
                <a:latin typeface="Times New Roman" pitchFamily="18" charset="0"/>
              </a:rPr>
              <a:t>údaje o odborném zástupci a osobách, které jsou statutárním orgánem žadatele nebo jeho členy nebo které jednají jménem právnické osoby zapisované do obchodního rejstříku</a:t>
            </a:r>
          </a:p>
          <a:p>
            <a:pPr>
              <a:lnSpc>
                <a:spcPct val="80000"/>
              </a:lnSpc>
            </a:pPr>
            <a:r>
              <a:rPr lang="cs-CZ" sz="2800" b="1" smtClean="0">
                <a:latin typeface="Times New Roman" pitchFamily="18" charset="0"/>
              </a:rPr>
              <a:t>adresy míst poskytování zdravotních služeb</a:t>
            </a:r>
          </a:p>
          <a:p>
            <a:pPr>
              <a:lnSpc>
                <a:spcPct val="80000"/>
              </a:lnSpc>
            </a:pPr>
            <a:endParaRPr lang="cs-CZ" sz="2800" b="1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cs-CZ" sz="2800" b="1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2400" b="1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2800" smtClean="0"/>
          </a:p>
        </p:txBody>
      </p:sp>
    </p:spTree>
  </p:cSld>
  <p:clrMapOvr>
    <a:masterClrMapping/>
  </p:clrMapOvr>
  <p:transition spd="med"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solidFill>
                  <a:schemeClr val="tx1"/>
                </a:solidFill>
                <a:latin typeface="Times New Roman" pitchFamily="18" charset="0"/>
              </a:rPr>
              <a:t>Žádost o udělení oprávnění k poskytování zdravotních služeb PO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sz="2400" b="1" smtClean="0">
                <a:latin typeface="Times New Roman" pitchFamily="18" charset="0"/>
              </a:rPr>
              <a:t>další totéž jako FO:</a:t>
            </a:r>
          </a:p>
          <a:p>
            <a:r>
              <a:rPr lang="cs-CZ" sz="2400" b="1" smtClean="0">
                <a:latin typeface="Times New Roman" pitchFamily="18" charset="0"/>
              </a:rPr>
              <a:t>forma zdravotní péče, obory zdravotní péče, popřípadě druh zdravotní péče nebo název zdravotní služby, a to pro každé místo poskytování zdravotních služeb </a:t>
            </a:r>
          </a:p>
          <a:p>
            <a:r>
              <a:rPr lang="cs-CZ" sz="2400" b="1" smtClean="0">
                <a:latin typeface="Times New Roman" pitchFamily="18" charset="0"/>
              </a:rPr>
              <a:t>zdravotnická dopravní služba nebo přeprava pacientů neodkladné péče - adresa míst jednotlivých pracovišť</a:t>
            </a:r>
          </a:p>
          <a:p>
            <a:r>
              <a:rPr lang="cs-CZ" sz="2400" b="1" smtClean="0">
                <a:latin typeface="Times New Roman" pitchFamily="18" charset="0"/>
              </a:rPr>
              <a:t>domácí péče -  adresa místa kontaktního pracoviště</a:t>
            </a:r>
          </a:p>
          <a:p>
            <a:r>
              <a:rPr lang="cs-CZ" sz="2400" b="1" smtClean="0">
                <a:latin typeface="Times New Roman" pitchFamily="18" charset="0"/>
              </a:rPr>
              <a:t>datum, k němuž žadatel hodlá zahájit poskytování zdravotních služeb</a:t>
            </a:r>
          </a:p>
          <a:p>
            <a:r>
              <a:rPr lang="cs-CZ" sz="2400" b="1" smtClean="0">
                <a:latin typeface="Times New Roman" pitchFamily="18" charset="0"/>
              </a:rPr>
              <a:t>doba, po kterou žadatel hodlá zdravotní služby poskytovat, pokud žádá o udělení oprávnění na dobu určitou</a:t>
            </a:r>
          </a:p>
          <a:p>
            <a:pPr>
              <a:buFontTx/>
              <a:buNone/>
            </a:pPr>
            <a:endParaRPr lang="cs-CZ" sz="2400" b="1" smtClean="0">
              <a:latin typeface="Times New Roman" pitchFamily="18" charset="0"/>
            </a:endParaRPr>
          </a:p>
          <a:p>
            <a:endParaRPr lang="cs-CZ" smtClean="0"/>
          </a:p>
        </p:txBody>
      </p:sp>
    </p:spTree>
  </p:cSld>
  <p:clrMapOvr>
    <a:masterClrMapping/>
  </p:clrMapOvr>
  <p:transition spd="med"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latin typeface="Times New Roman" pitchFamily="18" charset="0"/>
              </a:rPr>
              <a:t>Přílohy k žádosti o udělení </a:t>
            </a:r>
            <a:br>
              <a:rPr lang="cs-CZ" sz="3600" b="1" smtClean="0">
                <a:latin typeface="Times New Roman" pitchFamily="18" charset="0"/>
              </a:rPr>
            </a:br>
            <a:r>
              <a:rPr lang="cs-CZ" sz="3600" b="1" smtClean="0">
                <a:latin typeface="Times New Roman" pitchFamily="18" charset="0"/>
              </a:rPr>
              <a:t>oprávnění FO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cs-CZ" sz="2400" b="1" smtClean="0">
                <a:latin typeface="Times New Roman" pitchFamily="18" charset="0"/>
              </a:rPr>
              <a:t>Žadatel = </a:t>
            </a:r>
            <a:r>
              <a:rPr lang="cs-CZ" sz="2400" b="1" u="sng" smtClean="0">
                <a:latin typeface="Times New Roman" pitchFamily="18" charset="0"/>
              </a:rPr>
              <a:t>FO</a:t>
            </a:r>
            <a:r>
              <a:rPr lang="cs-CZ" sz="2400" b="1" smtClean="0">
                <a:latin typeface="Times New Roman" pitchFamily="18" charset="0"/>
              </a:rPr>
              <a:t> k žádosti doloží  </a:t>
            </a:r>
            <a:r>
              <a:rPr lang="cs-CZ" sz="2400" b="1" u="sng" smtClean="0">
                <a:latin typeface="Times New Roman" pitchFamily="18" charset="0"/>
              </a:rPr>
              <a:t>doklady</a:t>
            </a:r>
            <a:r>
              <a:rPr lang="cs-CZ" sz="2400" b="1" smtClean="0">
                <a:latin typeface="Times New Roman" pitchFamily="18" charset="0"/>
              </a:rPr>
              <a:t> o: </a:t>
            </a:r>
            <a:r>
              <a:rPr lang="cs-CZ" sz="2400" b="1" i="1" smtClean="0">
                <a:solidFill>
                  <a:srgbClr val="FF0000"/>
                </a:solidFill>
                <a:latin typeface="Times New Roman" pitchFamily="18" charset="0"/>
              </a:rPr>
              <a:t>(§ 18 odst. 2)</a:t>
            </a:r>
            <a:r>
              <a:rPr lang="cs-CZ" sz="2400" b="1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cs-CZ" sz="2400" b="1" u="sng" smtClean="0">
                <a:latin typeface="Times New Roman" pitchFamily="18" charset="0"/>
              </a:rPr>
              <a:t>způsobilosti</a:t>
            </a:r>
            <a:r>
              <a:rPr lang="cs-CZ" sz="2400" b="1" smtClean="0">
                <a:latin typeface="Times New Roman" pitchFamily="18" charset="0"/>
              </a:rPr>
              <a:t> k samostatnému výkonu zdravotnického povolání</a:t>
            </a:r>
            <a:r>
              <a:rPr lang="cs-CZ" sz="2400" b="1" smtClean="0"/>
              <a:t> </a:t>
            </a:r>
            <a:r>
              <a:rPr lang="cs-CZ" sz="2400" b="1" smtClean="0">
                <a:latin typeface="Times New Roman" pitchFamily="18" charset="0"/>
              </a:rPr>
              <a:t>(ověřená kopie)</a:t>
            </a:r>
          </a:p>
          <a:p>
            <a:pPr>
              <a:lnSpc>
                <a:spcPct val="80000"/>
              </a:lnSpc>
            </a:pPr>
            <a:r>
              <a:rPr lang="cs-CZ" sz="2400" b="1" u="sng" smtClean="0">
                <a:latin typeface="Times New Roman" pitchFamily="18" charset="0"/>
              </a:rPr>
              <a:t>o bezúhonnosti</a:t>
            </a:r>
            <a:r>
              <a:rPr lang="cs-CZ" sz="2400" b="1" smtClean="0">
                <a:latin typeface="Times New Roman" pitchFamily="18" charset="0"/>
              </a:rPr>
              <a:t> ( výpis n. žádost o výpis z RT) - </a:t>
            </a:r>
            <a:r>
              <a:rPr lang="cs-CZ" sz="2000" b="1" i="1" smtClean="0">
                <a:latin typeface="Times New Roman" pitchFamily="18" charset="0"/>
              </a:rPr>
              <a:t>formulář</a:t>
            </a:r>
          </a:p>
          <a:p>
            <a:pPr>
              <a:lnSpc>
                <a:spcPct val="80000"/>
              </a:lnSpc>
            </a:pPr>
            <a:r>
              <a:rPr lang="cs-CZ" sz="2400" b="1" u="sng" smtClean="0">
                <a:latin typeface="Times New Roman" pitchFamily="18" charset="0"/>
              </a:rPr>
              <a:t>totéž u </a:t>
            </a:r>
            <a:r>
              <a:rPr lang="cs-CZ" sz="2400" b="1" u="sng" smtClean="0">
                <a:solidFill>
                  <a:srgbClr val="003352"/>
                </a:solidFill>
                <a:latin typeface="Times New Roman" pitchFamily="18" charset="0"/>
              </a:rPr>
              <a:t>odborného zástupce</a:t>
            </a:r>
            <a:r>
              <a:rPr lang="cs-CZ" sz="2400" b="1" smtClean="0">
                <a:latin typeface="Times New Roman" pitchFamily="18" charset="0"/>
              </a:rPr>
              <a:t>, je-li ustanoven + jeho prohlášení, že souhlasí s ustanovením do funkce a nejsou  důvody dle zákona , pro který by nemohl funkci odborného zástupce vykonávat   </a:t>
            </a:r>
          </a:p>
          <a:p>
            <a:pPr>
              <a:lnSpc>
                <a:spcPct val="80000"/>
              </a:lnSpc>
            </a:pPr>
            <a:r>
              <a:rPr lang="cs-CZ" sz="2400" b="1" u="sng" smtClean="0">
                <a:latin typeface="Times New Roman" pitchFamily="18" charset="0"/>
              </a:rPr>
              <a:t>seznam zdravotnických pracovníků</a:t>
            </a:r>
            <a:r>
              <a:rPr lang="cs-CZ" sz="2400" b="1" smtClean="0">
                <a:latin typeface="Times New Roman" pitchFamily="18" charset="0"/>
              </a:rPr>
              <a:t> a jiných odborných pracovníků, kteří budou vykonávat zdravotnické povolání v pracovněprávním nebo obdobném vztahu k žadateli - v rozsahu požadavků na minimální personální zabezpečení zdravotních služeb - </a:t>
            </a:r>
            <a:r>
              <a:rPr lang="cs-CZ" sz="2000" b="1" i="1" smtClean="0">
                <a:latin typeface="Times New Roman" pitchFamily="18" charset="0"/>
              </a:rPr>
              <a:t>formulář</a:t>
            </a:r>
          </a:p>
          <a:p>
            <a:pPr>
              <a:lnSpc>
                <a:spcPct val="80000"/>
              </a:lnSpc>
            </a:pPr>
            <a:endParaRPr lang="cs-CZ" sz="2400" b="1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2400" b="1" smtClean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2400" smtClean="0"/>
          </a:p>
        </p:txBody>
      </p:sp>
    </p:spTree>
  </p:cSld>
  <p:clrMapOvr>
    <a:masterClrMapping/>
  </p:clrMapOvr>
  <p:transition spd="med"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latin typeface="Times New Roman" pitchFamily="18" charset="0"/>
              </a:rPr>
              <a:t>Přílohy k žádosti o udělení </a:t>
            </a:r>
            <a:br>
              <a:rPr lang="cs-CZ" sz="3600" b="1" smtClean="0">
                <a:latin typeface="Times New Roman" pitchFamily="18" charset="0"/>
              </a:rPr>
            </a:br>
            <a:r>
              <a:rPr lang="cs-CZ" sz="3600" b="1" smtClean="0">
                <a:latin typeface="Times New Roman" pitchFamily="18" charset="0"/>
              </a:rPr>
              <a:t>oprávnění FO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u lékařů, zubních lékařů a farmaceutů způsobilých k samostatnému výkonu zdravotnického povolání -jména, příjmení, obor, v němž mají způsobilost k samostatnému výkonu zdravotnického povolání a jejich týdenní pracovní doba; u vedoucích zaměstnanců -  jejich pracovní zařazení </a:t>
            </a: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u ostatních zdravotnických pracovníků a jiných odborných pracovníků - pouze jejich počet v členění podle odborné způsobilosti </a:t>
            </a: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seznam -  podle zařazení pracovníků k jednotlivým formám a oborům zdravotní péče, popřípadě druhům zdravotní péče nebo zdravotním službám, a podle míst poskytování zdravotních služeb</a:t>
            </a:r>
          </a:p>
          <a:p>
            <a:pPr>
              <a:lnSpc>
                <a:spcPct val="90000"/>
              </a:lnSpc>
            </a:pPr>
            <a:endParaRPr lang="cs-CZ" sz="24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latin typeface="Times New Roman" pitchFamily="18" charset="0"/>
              </a:rPr>
              <a:t>Přílohy k žádosti o udělení </a:t>
            </a:r>
            <a:br>
              <a:rPr lang="cs-CZ" sz="3600" b="1" smtClean="0">
                <a:latin typeface="Times New Roman" pitchFamily="18" charset="0"/>
              </a:rPr>
            </a:br>
            <a:r>
              <a:rPr lang="cs-CZ" sz="3600" b="1" smtClean="0">
                <a:latin typeface="Times New Roman" pitchFamily="18" charset="0"/>
              </a:rPr>
              <a:t>oprávnění FO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2400" b="1" u="sng" smtClean="0">
                <a:latin typeface="Times New Roman" pitchFamily="18" charset="0"/>
              </a:rPr>
              <a:t>prohlášení</a:t>
            </a:r>
            <a:r>
              <a:rPr lang="cs-CZ" sz="2400" b="1" smtClean="0">
                <a:latin typeface="Times New Roman" pitchFamily="18" charset="0"/>
              </a:rPr>
              <a:t>, že  zdravotnické zařízení je pro poskytování zdravotních služeb technicky a věcně vybaveno podle tohoto zákona - </a:t>
            </a:r>
            <a:r>
              <a:rPr lang="cs-CZ" sz="2000" b="1" i="1" smtClean="0">
                <a:latin typeface="Times New Roman" pitchFamily="18" charset="0"/>
              </a:rPr>
              <a:t>formulář</a:t>
            </a:r>
          </a:p>
          <a:p>
            <a:pPr>
              <a:lnSpc>
                <a:spcPct val="80000"/>
              </a:lnSpc>
            </a:pPr>
            <a:endParaRPr lang="cs-CZ" sz="2000" b="1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pravomocné </a:t>
            </a:r>
            <a:r>
              <a:rPr lang="cs-CZ" sz="2400" b="1" u="sng" smtClean="0">
                <a:latin typeface="Times New Roman" pitchFamily="18" charset="0"/>
              </a:rPr>
              <a:t>rozhodnutí</a:t>
            </a:r>
            <a:r>
              <a:rPr lang="cs-CZ" sz="2400" b="1" smtClean="0">
                <a:latin typeface="Times New Roman" pitchFamily="18" charset="0"/>
              </a:rPr>
              <a:t> o schválení provozního řádu zdravotnického zařízení vydané OOVZ a </a:t>
            </a:r>
            <a:r>
              <a:rPr lang="cs-CZ" sz="2400" b="1" u="sng" smtClean="0">
                <a:latin typeface="Times New Roman" pitchFamily="18" charset="0"/>
              </a:rPr>
              <a:t>provozní řád</a:t>
            </a:r>
            <a:r>
              <a:rPr lang="cs-CZ" sz="2400" b="1" smtClean="0">
                <a:latin typeface="Times New Roman" pitchFamily="18" charset="0"/>
              </a:rPr>
              <a:t>  </a:t>
            </a:r>
          </a:p>
          <a:p>
            <a:pPr>
              <a:lnSpc>
                <a:spcPct val="80000"/>
              </a:lnSpc>
            </a:pPr>
            <a:r>
              <a:rPr lang="cs-CZ" sz="2400" b="1" u="sng" smtClean="0">
                <a:latin typeface="Times New Roman" pitchFamily="18" charset="0"/>
              </a:rPr>
              <a:t>oprávnění</a:t>
            </a:r>
            <a:r>
              <a:rPr lang="cs-CZ" sz="2400" b="1" smtClean="0">
                <a:latin typeface="Times New Roman" pitchFamily="18" charset="0"/>
              </a:rPr>
              <a:t> žadatele </a:t>
            </a:r>
            <a:r>
              <a:rPr lang="cs-CZ" sz="2400" b="1" u="sng" smtClean="0">
                <a:latin typeface="Times New Roman" pitchFamily="18" charset="0"/>
              </a:rPr>
              <a:t>užívat prostory</a:t>
            </a:r>
            <a:r>
              <a:rPr lang="cs-CZ" sz="2400" b="1" smtClean="0">
                <a:latin typeface="Times New Roman" pitchFamily="18" charset="0"/>
              </a:rPr>
              <a:t> k poskytování zdravotních služeb </a:t>
            </a:r>
          </a:p>
          <a:p>
            <a:pPr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prokazující </a:t>
            </a:r>
            <a:r>
              <a:rPr lang="cs-CZ" sz="2400" b="1" u="sng" smtClean="0">
                <a:latin typeface="Times New Roman" pitchFamily="18" charset="0"/>
              </a:rPr>
              <a:t>povolení k pobytu</a:t>
            </a:r>
            <a:r>
              <a:rPr lang="cs-CZ" sz="2400" b="1" i="1" smtClean="0">
                <a:latin typeface="Times New Roman" pitchFamily="18" charset="0"/>
              </a:rPr>
              <a:t> </a:t>
            </a:r>
            <a:r>
              <a:rPr lang="cs-CZ" sz="2400" b="1" smtClean="0">
                <a:latin typeface="Times New Roman" pitchFamily="18" charset="0"/>
              </a:rPr>
              <a:t>na území České republiky žadatele a odborného zástupce, (pokud mají povinnost takové povolení mít) </a:t>
            </a:r>
          </a:p>
          <a:p>
            <a:pPr>
              <a:lnSpc>
                <a:spcPct val="80000"/>
              </a:lnSpc>
            </a:pPr>
            <a:r>
              <a:rPr lang="cs-CZ" sz="2400" b="1" u="sng" smtClean="0">
                <a:latin typeface="Times New Roman" pitchFamily="18" charset="0"/>
              </a:rPr>
              <a:t>prohlášení </a:t>
            </a:r>
            <a:r>
              <a:rPr lang="cs-CZ" sz="2400" b="1" smtClean="0">
                <a:latin typeface="Times New Roman" pitchFamily="18" charset="0"/>
              </a:rPr>
              <a:t>- netrvá žádná z překážek pro udělení oprávnění uvedených v </a:t>
            </a:r>
            <a:r>
              <a:rPr lang="cs-CZ" sz="2400" b="1" i="1" smtClean="0">
                <a:latin typeface="Times New Roman" pitchFamily="18" charset="0"/>
                <a:hlinkClick r:id="rId2" action="ppaction://hlinkfile"/>
              </a:rPr>
              <a:t>§ 17 písm.  a) - c),</a:t>
            </a:r>
            <a:r>
              <a:rPr lang="cs-CZ" sz="2400" b="1" smtClean="0">
                <a:latin typeface="Times New Roman" pitchFamily="18" charset="0"/>
                <a:hlinkClick r:id="rId2" action="ppaction://hlinkfile"/>
              </a:rPr>
              <a:t> </a:t>
            </a:r>
            <a:r>
              <a:rPr lang="cs-CZ" sz="2400" b="1" smtClean="0">
                <a:latin typeface="Times New Roman" pitchFamily="18" charset="0"/>
              </a:rPr>
              <a:t>zvláštní požadavky při insolvenční správě</a:t>
            </a:r>
          </a:p>
          <a:p>
            <a:pPr>
              <a:lnSpc>
                <a:spcPct val="80000"/>
              </a:lnSpc>
            </a:pPr>
            <a:endParaRPr lang="cs-CZ" sz="24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latin typeface="Times New Roman" pitchFamily="18" charset="0"/>
              </a:rPr>
              <a:t>Přílohy k žádosti o udělení </a:t>
            </a:r>
            <a:br>
              <a:rPr lang="cs-CZ" sz="3600" b="1" smtClean="0">
                <a:latin typeface="Times New Roman" pitchFamily="18" charset="0"/>
              </a:rPr>
            </a:br>
            <a:r>
              <a:rPr lang="cs-CZ" sz="3600" b="1" smtClean="0">
                <a:latin typeface="Times New Roman" pitchFamily="18" charset="0"/>
              </a:rPr>
              <a:t>oprávnění PO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cs-CZ" sz="2400" b="1" smtClean="0">
                <a:latin typeface="Times New Roman" pitchFamily="18" charset="0"/>
              </a:rPr>
              <a:t>Žadatel = </a:t>
            </a:r>
            <a:r>
              <a:rPr lang="cs-CZ" sz="2400" b="1" u="sng" smtClean="0">
                <a:latin typeface="Times New Roman" pitchFamily="18" charset="0"/>
              </a:rPr>
              <a:t>PO</a:t>
            </a:r>
            <a:r>
              <a:rPr lang="cs-CZ" sz="2400" b="1" smtClean="0">
                <a:latin typeface="Times New Roman" pitchFamily="18" charset="0"/>
              </a:rPr>
              <a:t> k žádosti doloží  </a:t>
            </a:r>
            <a:r>
              <a:rPr lang="cs-CZ" sz="2400" b="1" u="sng" smtClean="0">
                <a:latin typeface="Times New Roman" pitchFamily="18" charset="0"/>
              </a:rPr>
              <a:t>doklady</a:t>
            </a:r>
            <a:r>
              <a:rPr lang="cs-CZ" sz="2400" b="1" smtClean="0">
                <a:latin typeface="Times New Roman" pitchFamily="18" charset="0"/>
              </a:rPr>
              <a:t> o: </a:t>
            </a:r>
          </a:p>
          <a:p>
            <a:pPr>
              <a:lnSpc>
                <a:spcPct val="80000"/>
              </a:lnSpc>
            </a:pPr>
            <a:endParaRPr lang="cs-CZ" sz="2400" b="1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400" b="1" u="sng" smtClean="0">
                <a:latin typeface="Times New Roman" pitchFamily="18" charset="0"/>
              </a:rPr>
              <a:t>zápisu do obchodního nebo obdobného rejstříku</a:t>
            </a:r>
            <a:r>
              <a:rPr lang="cs-CZ" sz="2400" b="1" smtClean="0">
                <a:latin typeface="Times New Roman" pitchFamily="18" charset="0"/>
              </a:rPr>
              <a:t> (ne starší 3 měsíců), v případě, že nebyl zápis proveden  nebo se nezapisuje – doložit zřízení či založení / jiný režim PO se  sídlem mimo ČR / jiný režim pro PO zřízené v ČR  zákonem nebo pro organizační složky státu nebo územního samosprávného celku 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2400" b="1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400" b="1" u="sng" smtClean="0">
                <a:latin typeface="Times New Roman" pitchFamily="18" charset="0"/>
              </a:rPr>
              <a:t>bezúhonnost osob</a:t>
            </a:r>
            <a:r>
              <a:rPr lang="cs-CZ" sz="2400" b="1" smtClean="0">
                <a:latin typeface="Times New Roman" pitchFamily="18" charset="0"/>
              </a:rPr>
              <a:t>, které jsou statutárním orgánem žadatele nebo jeho členy / bezúhonnosti vedoucího organizační složky státu nebo organizační složky územního samosprávného celku</a:t>
            </a:r>
          </a:p>
          <a:p>
            <a:pPr>
              <a:lnSpc>
                <a:spcPct val="80000"/>
              </a:lnSpc>
            </a:pPr>
            <a:endParaRPr lang="cs-CZ" sz="24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0350"/>
            <a:ext cx="8229600" cy="1143000"/>
          </a:xfrm>
        </p:spPr>
        <p:txBody>
          <a:bodyPr/>
          <a:lstStyle/>
          <a:p>
            <a:pPr algn="l" eaLnBrk="1" hangingPunct="1"/>
            <a:r>
              <a:rPr lang="cs-CZ" sz="3200" b="1" smtClean="0">
                <a:latin typeface="Times New Roman" pitchFamily="18" charset="0"/>
              </a:rPr>
              <a:t>Nové zákony – účinnost od 1. 4. 2012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sz="1600" smtClean="0"/>
          </a:p>
          <a:p>
            <a:pPr eaLnBrk="1" hangingPunct="1"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Zákon č. 372/2011 Sb. o zdravotních službách a podmínkách jejich poskytování ( zákon o zdravotních službách)</a:t>
            </a:r>
          </a:p>
          <a:p>
            <a:pPr eaLnBrk="1" hangingPunct="1">
              <a:lnSpc>
                <a:spcPct val="80000"/>
              </a:lnSpc>
            </a:pPr>
            <a:endParaRPr lang="cs-CZ" sz="2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Zákon č. 374/2011 Sb. o zdravotnické záchranné službě</a:t>
            </a:r>
          </a:p>
          <a:p>
            <a:pPr eaLnBrk="1" hangingPunct="1">
              <a:lnSpc>
                <a:spcPct val="80000"/>
              </a:lnSpc>
            </a:pPr>
            <a:endParaRPr lang="cs-CZ" sz="2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Zákon č. 373/2011 Sb. o specifických zdravotních službách</a:t>
            </a:r>
          </a:p>
          <a:p>
            <a:pPr eaLnBrk="1" hangingPunct="1">
              <a:lnSpc>
                <a:spcPct val="80000"/>
              </a:lnSpc>
            </a:pPr>
            <a:endParaRPr lang="cs-CZ" sz="2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Novela zákona č. 48/1997 Sb. o veřejném zdravotním pojištění ( novela zákonem č. 369/2011 Sb.)</a:t>
            </a:r>
          </a:p>
          <a:p>
            <a:pPr eaLnBrk="1" hangingPunct="1">
              <a:lnSpc>
                <a:spcPct val="80000"/>
              </a:lnSpc>
            </a:pPr>
            <a:endParaRPr lang="cs-CZ" sz="2400" b="1" smtClean="0">
              <a:latin typeface="Times New Roman" pitchFamily="18" charset="0"/>
            </a:endParaRPr>
          </a:p>
          <a:p>
            <a:pPr lvl="4" eaLnBrk="1" hangingPunct="1">
              <a:lnSpc>
                <a:spcPct val="80000"/>
              </a:lnSpc>
            </a:pPr>
            <a:endParaRPr lang="cs-CZ" sz="24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latin typeface="Times New Roman" pitchFamily="18" charset="0"/>
              </a:rPr>
              <a:t>Přílohy k žádosti o udělení </a:t>
            </a:r>
            <a:br>
              <a:rPr lang="cs-CZ" sz="3600" b="1" smtClean="0">
                <a:latin typeface="Times New Roman" pitchFamily="18" charset="0"/>
              </a:rPr>
            </a:br>
            <a:r>
              <a:rPr lang="cs-CZ" sz="3600" b="1" smtClean="0">
                <a:latin typeface="Times New Roman" pitchFamily="18" charset="0"/>
              </a:rPr>
              <a:t>oprávnění PO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sz="2800" b="1" smtClean="0">
              <a:latin typeface="Times New Roman" pitchFamily="18" charset="0"/>
            </a:endParaRPr>
          </a:p>
          <a:p>
            <a:r>
              <a:rPr lang="cs-CZ" sz="2400" b="1" u="sng" smtClean="0">
                <a:latin typeface="Times New Roman" pitchFamily="18" charset="0"/>
              </a:rPr>
              <a:t>prohlášení</a:t>
            </a:r>
            <a:r>
              <a:rPr lang="cs-CZ" sz="2400" b="1" smtClean="0">
                <a:latin typeface="Times New Roman" pitchFamily="18" charset="0"/>
              </a:rPr>
              <a:t> - netrvá žádná z překážek pro udělení oprávnění uvedených </a:t>
            </a:r>
            <a:r>
              <a:rPr lang="cs-CZ" sz="2400" b="1" i="1" smtClean="0">
                <a:latin typeface="Times New Roman" pitchFamily="18" charset="0"/>
              </a:rPr>
              <a:t>v </a:t>
            </a:r>
            <a:r>
              <a:rPr lang="cs-CZ" sz="2400" b="1" i="1" smtClean="0">
                <a:latin typeface="Times New Roman" pitchFamily="18" charset="0"/>
                <a:hlinkClick r:id="rId2" action="ppaction://hlinkfile"/>
              </a:rPr>
              <a:t>§ 17 písm. a) - c),</a:t>
            </a:r>
            <a:r>
              <a:rPr lang="cs-CZ" sz="2400" b="1" smtClean="0">
                <a:latin typeface="Times New Roman" pitchFamily="18" charset="0"/>
                <a:hlinkClick r:id="rId2" action="ppaction://hlinkfile"/>
              </a:rPr>
              <a:t> </a:t>
            </a:r>
            <a:r>
              <a:rPr lang="cs-CZ" sz="2400" b="1" smtClean="0">
                <a:latin typeface="Times New Roman" pitchFamily="18" charset="0"/>
              </a:rPr>
              <a:t>zvláštní požadavky při insolvenční správě</a:t>
            </a:r>
          </a:p>
          <a:p>
            <a:pPr>
              <a:buFontTx/>
              <a:buNone/>
            </a:pPr>
            <a:endParaRPr lang="cs-CZ" sz="2400" b="1" smtClean="0">
              <a:latin typeface="Times New Roman" pitchFamily="18" charset="0"/>
            </a:endParaRPr>
          </a:p>
          <a:p>
            <a:r>
              <a:rPr lang="cs-CZ" sz="2400" b="1" smtClean="0">
                <a:latin typeface="Times New Roman" pitchFamily="18" charset="0"/>
              </a:rPr>
              <a:t>další jako FO</a:t>
            </a:r>
          </a:p>
          <a:p>
            <a:endParaRPr lang="cs-CZ" sz="28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solidFill>
                  <a:schemeClr val="tx1"/>
                </a:solidFill>
                <a:latin typeface="Times New Roman" pitchFamily="18" charset="0"/>
              </a:rPr>
              <a:t>Přechodná ustanovení - NZZ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cs-CZ" sz="2800" b="1" i="1" smtClean="0">
                <a:latin typeface="Times New Roman" pitchFamily="18" charset="0"/>
                <a:hlinkClick r:id="rId2" action="ppaction://hlinkfile"/>
              </a:rPr>
              <a:t>§ 121  odst.1</a:t>
            </a:r>
            <a:endParaRPr lang="cs-CZ" sz="2800" b="1" i="1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800" b="1" u="sng" smtClean="0">
                <a:latin typeface="Times New Roman" pitchFamily="18" charset="0"/>
              </a:rPr>
              <a:t>Stávající NZZ </a:t>
            </a:r>
          </a:p>
          <a:p>
            <a:pPr algn="just">
              <a:lnSpc>
                <a:spcPct val="80000"/>
              </a:lnSpc>
            </a:pPr>
            <a:r>
              <a:rPr lang="cs-CZ" sz="2800" b="1" u="sng" smtClean="0">
                <a:latin typeface="Times New Roman" pitchFamily="18" charset="0"/>
              </a:rPr>
              <a:t>(„registrovaná“ podle zákona č. 160/1992 Sb.)</a:t>
            </a:r>
            <a:r>
              <a:rPr lang="cs-CZ" sz="2800" b="1" smtClean="0">
                <a:latin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sz="2800" b="1" smtClean="0">
                <a:latin typeface="Times New Roman" pitchFamily="18" charset="0"/>
              </a:rPr>
              <a:t>mohou poskytovat zdravotní služby v druhu a rozsahu uvedeném v registraci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sz="2800" b="1" smtClean="0">
                <a:latin typeface="Times New Roman" pitchFamily="18" charset="0"/>
              </a:rPr>
              <a:t>nejdéle  </a:t>
            </a:r>
            <a:r>
              <a:rPr lang="cs-CZ" sz="2800" b="1" smtClean="0">
                <a:solidFill>
                  <a:srgbClr val="FF0000"/>
                </a:solidFill>
                <a:latin typeface="Times New Roman" pitchFamily="18" charset="0"/>
              </a:rPr>
              <a:t>36 měsíců </a:t>
            </a:r>
            <a:r>
              <a:rPr lang="cs-CZ" sz="2800" b="1" smtClean="0">
                <a:latin typeface="Times New Roman" pitchFamily="18" charset="0"/>
              </a:rPr>
              <a:t>(ode dne nabytí účinnosti tohoto zákona) tj. </a:t>
            </a:r>
            <a:r>
              <a:rPr lang="cs-CZ" sz="2800" b="1" smtClean="0">
                <a:solidFill>
                  <a:srgbClr val="FF0000"/>
                </a:solidFill>
                <a:latin typeface="Times New Roman" pitchFamily="18" charset="0"/>
              </a:rPr>
              <a:t>do 1. 4. 2015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sz="2800" b="1" smtClean="0">
                <a:latin typeface="Times New Roman" pitchFamily="18" charset="0"/>
              </a:rPr>
              <a:t>jsou  poskytovateli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sz="2800" b="1" smtClean="0">
                <a:latin typeface="Times New Roman" pitchFamily="18" charset="0"/>
              </a:rPr>
              <a:t>mají právo na vydání oprávnění k poskytování zdravotních služeb, když  doloží náležitosti nutné k udělení  oprávnění </a:t>
            </a:r>
          </a:p>
          <a:p>
            <a:pPr>
              <a:lnSpc>
                <a:spcPct val="80000"/>
              </a:lnSpc>
            </a:pPr>
            <a:endParaRPr lang="cs-CZ" sz="28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solidFill>
                  <a:schemeClr val="tx1"/>
                </a:solidFill>
                <a:latin typeface="Times New Roman" pitchFamily="18" charset="0"/>
              </a:rPr>
              <a:t>Přechodná ustanovení - NZZ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sz="2800" b="1" i="1" smtClean="0">
                <a:solidFill>
                  <a:schemeClr val="hlink"/>
                </a:solidFill>
                <a:latin typeface="Times New Roman" pitchFamily="18" charset="0"/>
              </a:rPr>
              <a:t>§ 121  odst.4</a:t>
            </a:r>
            <a:endParaRPr lang="cs-CZ" sz="2800" b="1" smtClean="0">
              <a:solidFill>
                <a:schemeClr val="hlink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b="1" smtClean="0">
                <a:latin typeface="Times New Roman" pitchFamily="18" charset="0"/>
              </a:rPr>
              <a:t>Registrace dle stávajícího zákona: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800" b="1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2800" b="1" smtClean="0">
                <a:latin typeface="Times New Roman" pitchFamily="18" charset="0"/>
              </a:rPr>
              <a:t>NZZ  pozbývá platnosti dnem nabytí právní moci rozhodnutí o udělení oprávnění k poskytování zdravotních služeb (dle zákona o ZS)</a:t>
            </a:r>
          </a:p>
          <a:p>
            <a:pPr eaLnBrk="1" hangingPunct="1">
              <a:lnSpc>
                <a:spcPct val="90000"/>
              </a:lnSpc>
            </a:pPr>
            <a:endParaRPr lang="cs-CZ" sz="2800" b="1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2800" b="1" smtClean="0">
                <a:latin typeface="Times New Roman" pitchFamily="18" charset="0"/>
              </a:rPr>
              <a:t>nejpozději však uplynutím </a:t>
            </a:r>
            <a:r>
              <a:rPr lang="cs-CZ" sz="2800" b="1" smtClean="0">
                <a:solidFill>
                  <a:srgbClr val="FF0000"/>
                </a:solidFill>
                <a:latin typeface="Times New Roman" pitchFamily="18" charset="0"/>
              </a:rPr>
              <a:t>36 měsíců </a:t>
            </a:r>
            <a:r>
              <a:rPr lang="cs-CZ" sz="2800" b="1" smtClean="0">
                <a:latin typeface="Times New Roman" pitchFamily="18" charset="0"/>
              </a:rPr>
              <a:t>ode dne nabytí účinnosti tohoto zákona (neplatí, když úřad včas nevydá registraci)</a:t>
            </a:r>
          </a:p>
          <a:p>
            <a:pPr eaLnBrk="1" hangingPunct="1">
              <a:lnSpc>
                <a:spcPct val="90000"/>
              </a:lnSpc>
            </a:pPr>
            <a:endParaRPr lang="cs-CZ" sz="2800" b="1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cs-CZ" sz="2400" smtClean="0"/>
          </a:p>
        </p:txBody>
      </p:sp>
    </p:spTree>
  </p:cSld>
  <p:clrMapOvr>
    <a:masterClrMapping/>
  </p:clrMapOvr>
  <p:transition spd="med">
    <p:wipe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solidFill>
                  <a:schemeClr val="tx1"/>
                </a:solidFill>
                <a:latin typeface="Times New Roman" pitchFamily="18" charset="0"/>
              </a:rPr>
              <a:t>Přechodná ustanovení 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sz="2400" b="1" i="1" smtClean="0">
                <a:solidFill>
                  <a:schemeClr val="hlink"/>
                </a:solidFill>
                <a:latin typeface="Times New Roman" pitchFamily="18" charset="0"/>
              </a:rPr>
              <a:t>§ 121  odst.5</a:t>
            </a:r>
            <a:endParaRPr lang="cs-CZ" sz="2400" b="1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cs-CZ" sz="2400" b="1" smtClean="0"/>
              <a:t>    </a:t>
            </a:r>
            <a:r>
              <a:rPr lang="cs-CZ" sz="2400" b="1" smtClean="0">
                <a:latin typeface="Times New Roman" pitchFamily="18" charset="0"/>
              </a:rPr>
              <a:t>NZZ  </a:t>
            </a:r>
            <a:r>
              <a:rPr lang="cs-CZ" sz="2400" b="1" u="sng" smtClean="0">
                <a:latin typeface="Times New Roman" pitchFamily="18" charset="0"/>
              </a:rPr>
              <a:t>hodlá poskytovat zdravotní služby po uplynutí 36</a:t>
            </a:r>
            <a:r>
              <a:rPr lang="cs-CZ" sz="2400" b="1" u="sng" smtClean="0"/>
              <a:t> </a:t>
            </a:r>
            <a:r>
              <a:rPr lang="cs-CZ" sz="2400" b="1" u="sng" smtClean="0">
                <a:latin typeface="Times New Roman" pitchFamily="18" charset="0"/>
              </a:rPr>
              <a:t>měsíců</a:t>
            </a:r>
            <a:r>
              <a:rPr lang="cs-CZ" sz="2400" b="1" u="sng" smtClean="0"/>
              <a:t>:</a:t>
            </a:r>
          </a:p>
          <a:p>
            <a:pPr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požádá do 9 měsíců ode dne nabytí účinnosti tohoto zákona o udělení oprávnění k poskytování zdravotních služeb tj. </a:t>
            </a:r>
            <a:r>
              <a:rPr lang="cs-CZ" sz="2400" b="1" smtClean="0">
                <a:solidFill>
                  <a:srgbClr val="FF0000"/>
                </a:solidFill>
                <a:latin typeface="Times New Roman" pitchFamily="18" charset="0"/>
              </a:rPr>
              <a:t>do 31. 12. 2012</a:t>
            </a:r>
          </a:p>
          <a:p>
            <a:pPr>
              <a:lnSpc>
                <a:spcPct val="80000"/>
              </a:lnSpc>
            </a:pPr>
            <a:endParaRPr lang="cs-CZ" sz="2400" b="1" smtClean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400" b="1" smtClean="0">
                <a:solidFill>
                  <a:srgbClr val="FF0000"/>
                </a:solidFill>
                <a:latin typeface="Times New Roman" pitchFamily="18" charset="0"/>
              </a:rPr>
              <a:t>žádost o udělení oprávnění k poskytování zdravotních služeb obsahuje náležitosti uvedené </a:t>
            </a:r>
            <a:r>
              <a:rPr lang="cs-CZ" sz="2400" b="1" i="1" smtClean="0">
                <a:solidFill>
                  <a:srgbClr val="FF0000"/>
                </a:solidFill>
                <a:latin typeface="Times New Roman" pitchFamily="18" charset="0"/>
              </a:rPr>
              <a:t>v § 18 odst. 1</a:t>
            </a:r>
          </a:p>
          <a:p>
            <a:pPr>
              <a:lnSpc>
                <a:spcPct val="80000"/>
              </a:lnSpc>
            </a:pPr>
            <a:r>
              <a:rPr lang="cs-CZ" sz="2400" b="1" u="sng" smtClean="0">
                <a:latin typeface="Times New Roman" pitchFamily="18" charset="0"/>
              </a:rPr>
              <a:t>správní orgán je povinen vydat rozhodnutí</a:t>
            </a:r>
            <a:r>
              <a:rPr lang="cs-CZ" sz="2400" b="1" smtClean="0">
                <a:latin typeface="Times New Roman" pitchFamily="18" charset="0"/>
              </a:rPr>
              <a:t> o žádosti nejpozději do 36 měsíců ode dne nabytí účinnosti tohoto zákona </a:t>
            </a:r>
          </a:p>
          <a:p>
            <a:pPr>
              <a:lnSpc>
                <a:spcPct val="80000"/>
              </a:lnSpc>
            </a:pPr>
            <a:endParaRPr lang="cs-CZ" sz="24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latin typeface="Times New Roman" pitchFamily="18" charset="0"/>
              </a:rPr>
              <a:t>Práva a povinnosti poskytovatele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cs-CZ" b="1" i="1" smtClean="0">
                <a:solidFill>
                  <a:schemeClr val="hlink"/>
                </a:solidFill>
                <a:latin typeface="Times New Roman" pitchFamily="18" charset="0"/>
              </a:rPr>
              <a:t>§45, odst. 2</a:t>
            </a:r>
          </a:p>
          <a:p>
            <a:pPr algn="ctr">
              <a:buFontTx/>
              <a:buNone/>
            </a:pPr>
            <a:endParaRPr lang="cs-CZ" b="1" i="1" smtClean="0">
              <a:solidFill>
                <a:schemeClr val="hlink"/>
              </a:solidFill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cs-CZ" sz="2800" b="1" smtClean="0">
                <a:latin typeface="Times New Roman" pitchFamily="18" charset="0"/>
              </a:rPr>
              <a:t>Poskytovatel je povinen:</a:t>
            </a:r>
          </a:p>
          <a:p>
            <a:pPr>
              <a:buFontTx/>
              <a:buNone/>
            </a:pPr>
            <a:r>
              <a:rPr lang="cs-CZ" sz="2800" b="1" smtClean="0">
                <a:latin typeface="Times New Roman" pitchFamily="18" charset="0"/>
              </a:rPr>
              <a:t>l) Podílet se na žádost kraje, jehož KÚ mu udělil oprávnění, na zajištění </a:t>
            </a:r>
            <a:r>
              <a:rPr lang="cs-CZ" sz="2800" b="1" u="sng" smtClean="0">
                <a:latin typeface="Times New Roman" pitchFamily="18" charset="0"/>
              </a:rPr>
              <a:t>lékařské pohotovostní</a:t>
            </a:r>
            <a:r>
              <a:rPr lang="cs-CZ" sz="2800" b="1" smtClean="0">
                <a:latin typeface="Times New Roman" pitchFamily="18" charset="0"/>
              </a:rPr>
              <a:t> služby</a:t>
            </a:r>
          </a:p>
        </p:txBody>
      </p:sp>
    </p:spTree>
  </p:cSld>
  <p:clrMapOvr>
    <a:masterClrMapping/>
  </p:clrMapOvr>
  <p:transition spd="med"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latin typeface="Times New Roman" pitchFamily="18" charset="0"/>
              </a:rPr>
              <a:t>Práva a povinnosti poskytovatele</a:t>
            </a:r>
          </a:p>
        </p:txBody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>
              <a:buFontTx/>
              <a:buNone/>
            </a:pPr>
            <a:r>
              <a:rPr lang="cs-CZ" b="1" i="1" smtClean="0">
                <a:solidFill>
                  <a:schemeClr val="hlink"/>
                </a:solidFill>
                <a:latin typeface="Times New Roman" pitchFamily="18" charset="0"/>
              </a:rPr>
              <a:t>§84, odst. </a:t>
            </a:r>
          </a:p>
          <a:p>
            <a:pPr marL="609600" indent="-609600">
              <a:buFontTx/>
              <a:buNone/>
            </a:pPr>
            <a:r>
              <a:rPr lang="cs-CZ" sz="2800" b="1" smtClean="0">
                <a:latin typeface="Times New Roman" pitchFamily="18" charset="0"/>
              </a:rPr>
              <a:t>(2) Prohlídky těl zemřelých jsou povinni zajišťovat:</a:t>
            </a:r>
          </a:p>
          <a:p>
            <a:pPr marL="609600" indent="-609600">
              <a:buFontTx/>
              <a:buAutoNum type="alphaLcParenR"/>
            </a:pPr>
            <a:r>
              <a:rPr lang="cs-CZ" sz="2800" b="1" smtClean="0">
                <a:latin typeface="Times New Roman" pitchFamily="18" charset="0"/>
              </a:rPr>
              <a:t>Poskytovatelé v oboru VPL a PLDD u svých registrovaných pacientů </a:t>
            </a:r>
            <a:r>
              <a:rPr lang="cs-CZ" sz="2800" b="1" u="sng" smtClean="0">
                <a:latin typeface="Times New Roman" pitchFamily="18" charset="0"/>
              </a:rPr>
              <a:t>v rámci provozní doby a v rozsahu provádění návštěvních služeb; </a:t>
            </a:r>
            <a:r>
              <a:rPr lang="cs-CZ" sz="2800" b="1" smtClean="0">
                <a:latin typeface="Times New Roman" pitchFamily="18" charset="0"/>
              </a:rPr>
              <a:t>provedení prohlídky nesmí vést k narušení poskytování ZS</a:t>
            </a:r>
          </a:p>
          <a:p>
            <a:pPr marL="609600" indent="-609600">
              <a:buFontTx/>
              <a:buNone/>
            </a:pPr>
            <a:endParaRPr lang="cs-CZ" sz="2800" b="1" smtClean="0">
              <a:latin typeface="Times New Roman" pitchFamily="18" charset="0"/>
            </a:endParaRPr>
          </a:p>
          <a:p>
            <a:pPr marL="609600" indent="-609600">
              <a:buFontTx/>
              <a:buNone/>
            </a:pPr>
            <a:r>
              <a:rPr lang="cs-CZ" sz="2800" b="1" smtClean="0">
                <a:latin typeface="Times New Roman" pitchFamily="18" charset="0"/>
              </a:rPr>
              <a:t>       </a:t>
            </a:r>
            <a:r>
              <a:rPr lang="cs-CZ" sz="2400" b="1" i="1" smtClean="0">
                <a:latin typeface="Times New Roman" pitchFamily="18" charset="0"/>
              </a:rPr>
              <a:t>Prováděcí právní předpis o Listu o ohledání zemřelého</a:t>
            </a:r>
          </a:p>
          <a:p>
            <a:pPr marL="609600" indent="-609600">
              <a:buFontTx/>
              <a:buNone/>
            </a:pPr>
            <a:endParaRPr lang="cs-CZ" sz="28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smtClean="0">
                <a:latin typeface="Times New Roman" pitchFamily="18" charset="0"/>
              </a:rPr>
              <a:t>Novela zákona č. 48/1997 Sb.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zavedení pojmu – </a:t>
            </a:r>
            <a:r>
              <a:rPr lang="cs-CZ" sz="2400" b="1" u="sng" smtClean="0">
                <a:latin typeface="Times New Roman" pitchFamily="18" charset="0"/>
              </a:rPr>
              <a:t>základní a ekonomicky náročnější varianty poskytnutí zdravotní</a:t>
            </a:r>
            <a:r>
              <a:rPr lang="cs-CZ" sz="2400" b="1" smtClean="0">
                <a:latin typeface="Times New Roman" pitchFamily="18" charset="0"/>
              </a:rPr>
              <a:t> </a:t>
            </a:r>
            <a:r>
              <a:rPr lang="cs-CZ" sz="2400" b="1" u="sng" smtClean="0">
                <a:latin typeface="Times New Roman" pitchFamily="18" charset="0"/>
              </a:rPr>
              <a:t>péče  </a:t>
            </a:r>
            <a:r>
              <a:rPr lang="cs-CZ" sz="2400" b="1" i="1" smtClean="0">
                <a:latin typeface="Times New Roman" pitchFamily="18" charset="0"/>
              </a:rPr>
              <a:t>(péče bude uvedena v prováděcím právním předpisu)</a:t>
            </a:r>
          </a:p>
          <a:p>
            <a:pPr>
              <a:lnSpc>
                <a:spcPct val="80000"/>
              </a:lnSpc>
            </a:pPr>
            <a:endParaRPr lang="cs-CZ" sz="2400" b="1" i="1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výběrové řízení před uzavření smlouvy s ZP – nekoná se v případě přechodu FO na PO</a:t>
            </a:r>
            <a:r>
              <a:rPr lang="cs-CZ" sz="2400" b="1" smtClean="0"/>
              <a:t> </a:t>
            </a:r>
            <a:r>
              <a:rPr lang="cs-CZ" sz="2400" b="1" smtClean="0">
                <a:latin typeface="Times New Roman" pitchFamily="18" charset="0"/>
              </a:rPr>
              <a:t>( FO se smlouvou je zakladatelem s.r.o, nemění se rozsah ZS)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400" b="1" smtClean="0">
                <a:latin typeface="Times New Roman" pitchFamily="18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návrh na podání VŘ může kromě ZP podat i „uchazeč“ tj. oprávněný poskytovatel n. </a:t>
            </a:r>
            <a:r>
              <a:rPr lang="cs-CZ" sz="2400" b="1" u="sng" smtClean="0">
                <a:latin typeface="Times New Roman" pitchFamily="18" charset="0"/>
              </a:rPr>
              <a:t>FO, PO, která hodlá poskytovat</a:t>
            </a:r>
            <a:r>
              <a:rPr lang="cs-CZ" sz="2400" b="1" smtClean="0">
                <a:latin typeface="Times New Roman" pitchFamily="18" charset="0"/>
              </a:rPr>
              <a:t> ZS a je schopná ve stanovené lhůtě splnit požadavky pro poskytování ZS v oboru (lhůtu stanovuje buď ZP n. uchazeč)</a:t>
            </a:r>
          </a:p>
          <a:p>
            <a:pPr>
              <a:lnSpc>
                <a:spcPct val="80000"/>
              </a:lnSpc>
            </a:pPr>
            <a:endParaRPr lang="cs-CZ" sz="24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smtClean="0">
                <a:latin typeface="Times New Roman" pitchFamily="18" charset="0"/>
              </a:rPr>
              <a:t>Novela zákona č. 48/1997 Sb.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sz="2400" b="1" smtClean="0">
              <a:latin typeface="Times New Roman" pitchFamily="18" charset="0"/>
            </a:endParaRPr>
          </a:p>
          <a:p>
            <a:r>
              <a:rPr lang="cs-CZ" sz="2400" b="1" smtClean="0">
                <a:latin typeface="Times New Roman" pitchFamily="18" charset="0"/>
              </a:rPr>
              <a:t>Výsledek VŘ – výsledek nezakládá právo na smlouvu se ZP, avšak ZP je oprávněna uzavřít smlouvu s uchazečem </a:t>
            </a:r>
            <a:r>
              <a:rPr lang="cs-CZ" sz="2400" b="1" u="sng" smtClean="0">
                <a:latin typeface="Times New Roman" pitchFamily="18" charset="0"/>
              </a:rPr>
              <a:t>jen tehdy, bylo-li uzavření</a:t>
            </a:r>
            <a:r>
              <a:rPr lang="cs-CZ" sz="2400" b="1" smtClean="0">
                <a:latin typeface="Times New Roman" pitchFamily="18" charset="0"/>
              </a:rPr>
              <a:t> smlouvy ve VŘ </a:t>
            </a:r>
            <a:r>
              <a:rPr lang="cs-CZ" sz="2400" b="1" u="sng" smtClean="0">
                <a:latin typeface="Times New Roman" pitchFamily="18" charset="0"/>
              </a:rPr>
              <a:t>doporučen</a:t>
            </a:r>
            <a:r>
              <a:rPr lang="cs-CZ" sz="2400" b="1" smtClean="0">
                <a:latin typeface="Times New Roman" pitchFamily="18" charset="0"/>
              </a:rPr>
              <a:t>o.</a:t>
            </a:r>
          </a:p>
        </p:txBody>
      </p:sp>
    </p:spTree>
  </p:cSld>
  <p:clrMapOvr>
    <a:masterClrMapping/>
  </p:clrMapOvr>
  <p:transition spd="med">
    <p:wipe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6"/>
          <p:cNvSpPr>
            <a:spLocks noGrp="1" noChangeArrowheads="1"/>
          </p:cNvSpPr>
          <p:nvPr>
            <p:ph type="subTitle" idx="4294967295"/>
          </p:nvPr>
        </p:nvSpPr>
        <p:spPr>
          <a:xfrm>
            <a:off x="1403350" y="3860800"/>
            <a:ext cx="6400800" cy="175260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cs-CZ" sz="4000" b="1" smtClean="0">
                <a:latin typeface="Times New Roman" pitchFamily="18" charset="0"/>
              </a:rPr>
              <a:t>Děkuji za pozornost</a:t>
            </a:r>
            <a:endParaRPr lang="cs-CZ" sz="2800" b="1" smtClean="0">
              <a:latin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endParaRPr lang="cs-CZ" sz="2800" smtClean="0">
              <a:latin typeface="Times New Roman" pitchFamily="18" charset="0"/>
            </a:endParaRPr>
          </a:p>
        </p:txBody>
      </p:sp>
      <p:pic>
        <p:nvPicPr>
          <p:cNvPr id="40962" name="Picture 6" descr="01INDEX"/>
          <p:cNvPicPr>
            <a:picLocks noChangeAspect="1" noChangeArrowheads="1"/>
          </p:cNvPicPr>
          <p:nvPr/>
        </p:nvPicPr>
        <p:blipFill>
          <a:blip r:embed="rId2"/>
          <a:srcRect b="51674"/>
          <a:stretch>
            <a:fillRect/>
          </a:stretch>
        </p:blipFill>
        <p:spPr bwMode="auto">
          <a:xfrm>
            <a:off x="0" y="0"/>
            <a:ext cx="914400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latin typeface="Times New Roman" pitchFamily="18" charset="0"/>
              </a:rPr>
              <a:t>Oblasti právní úpravy zZS I.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cs-CZ" sz="1800" smtClean="0">
                <a:latin typeface="Times New Roman" pitchFamily="18" charset="0"/>
              </a:rPr>
              <a:t>    </a:t>
            </a:r>
            <a:endParaRPr lang="cs-CZ" smtClean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Z. definuje zdravotní služby a zdravotní péči (formy a druhy ZP)</a:t>
            </a:r>
          </a:p>
          <a:p>
            <a:pPr algn="just"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Z. stanoví podmínky pro udělování oprávnění k poskytování zdravotních služeb pro všechny poskytovatele (tedy státní i nestátní)</a:t>
            </a:r>
          </a:p>
          <a:p>
            <a:pPr algn="just"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Z. definuje  v právním řádu používaný, avšak doposud nedefinovaný pojem „zdravotnické zařízení“(prostory)</a:t>
            </a:r>
          </a:p>
          <a:p>
            <a:pPr algn="just"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Z. mění postavení pacienta, který se stane hlavním účastníkem procesu poskytování zdravotních služeb</a:t>
            </a:r>
          </a:p>
          <a:p>
            <a:pPr algn="just"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Z. stanoví práva a povinnosti pacientů, poskytovatelů zdravotních služeb a zdravotnických pracovníků</a:t>
            </a:r>
          </a:p>
          <a:p>
            <a:pPr>
              <a:lnSpc>
                <a:spcPct val="80000"/>
              </a:lnSpc>
            </a:pPr>
            <a:endParaRPr lang="cs-CZ" sz="24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latin typeface="Times New Roman" pitchFamily="18" charset="0"/>
              </a:rPr>
              <a:t>Oblasti právní úpravy zZS II.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práva budou vymahatelná, za neplnění povinností budou ukládány sankce </a:t>
            </a:r>
          </a:p>
          <a:p>
            <a:pPr algn="just"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Z. definuje hodnocení kvality a bezpečí poskytovaných zdravotních služeb podle stanovených standardů kvality</a:t>
            </a:r>
          </a:p>
          <a:p>
            <a:pPr algn="just"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Z. stanoví nakládání se zdravotnickou dokumentací</a:t>
            </a:r>
          </a:p>
          <a:p>
            <a:pPr algn="just"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vedení Národního zdravotnického informačního systému, včetně vedení zdravotních registrů</a:t>
            </a:r>
          </a:p>
          <a:p>
            <a:pPr algn="just"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zřízení nových registrů - Národní registr poskytovatelů a Národní registr zdravotnických pracovníků </a:t>
            </a:r>
          </a:p>
          <a:p>
            <a:pPr algn="just"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Z. definuje ohledání těla zemřelého, provádění pitev</a:t>
            </a:r>
          </a:p>
          <a:p>
            <a:pPr algn="just"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Z. stanoví způsoby šetření stížností na poskytování zdravotní služeb </a:t>
            </a:r>
          </a:p>
          <a:p>
            <a:pPr algn="just"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kompetence správních úřadů k provádění kontroly </a:t>
            </a:r>
          </a:p>
          <a:p>
            <a:pPr algn="just">
              <a:lnSpc>
                <a:spcPct val="80000"/>
              </a:lnSpc>
            </a:pPr>
            <a:endParaRPr lang="cs-CZ" sz="2400" b="1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1800" b="1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18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143000"/>
          </a:xfrm>
        </p:spPr>
        <p:txBody>
          <a:bodyPr/>
          <a:lstStyle/>
          <a:p>
            <a:pPr algn="l"/>
            <a:r>
              <a:rPr lang="cs-CZ" sz="3600" b="1" smtClean="0">
                <a:solidFill>
                  <a:schemeClr val="tx1"/>
                </a:solidFill>
                <a:latin typeface="Times New Roman" pitchFamily="18" charset="0"/>
              </a:rPr>
              <a:t>Oprávnění k poskytování </a:t>
            </a:r>
            <a:br>
              <a:rPr lang="cs-CZ" sz="3600" b="1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cs-CZ" sz="3600" b="1" smtClean="0">
                <a:solidFill>
                  <a:schemeClr val="tx1"/>
                </a:solidFill>
                <a:latin typeface="Times New Roman" pitchFamily="18" charset="0"/>
              </a:rPr>
              <a:t>zdravotních služeb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Oprávnění k poskytování zdravotních služeb vydá „</a:t>
            </a:r>
            <a:r>
              <a:rPr lang="cs-CZ" sz="2400" b="1" u="sng" smtClean="0">
                <a:latin typeface="Times New Roman" pitchFamily="18" charset="0"/>
              </a:rPr>
              <a:t>příslušný správní orgán</a:t>
            </a:r>
            <a:r>
              <a:rPr lang="cs-CZ" sz="2400" b="1" smtClean="0">
                <a:latin typeface="Times New Roman" pitchFamily="18" charset="0"/>
              </a:rPr>
              <a:t>“ ve správním řízení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cs-CZ" sz="2400" b="1" smtClean="0">
                <a:latin typeface="Times New Roman" pitchFamily="18" charset="0"/>
              </a:rPr>
              <a:t>pro převážnou většinu poskytovatelů péče ZZ:  </a:t>
            </a:r>
            <a:r>
              <a:rPr lang="cs-CZ" sz="2400" b="1" u="sng" smtClean="0">
                <a:latin typeface="Times New Roman" pitchFamily="18" charset="0"/>
              </a:rPr>
              <a:t>krajský úřad</a:t>
            </a:r>
            <a:r>
              <a:rPr lang="cs-CZ" sz="2400" b="1" smtClean="0">
                <a:latin typeface="Times New Roman" pitchFamily="18" charset="0"/>
              </a:rPr>
              <a:t>, v jehož správním obvodu je zdravotnické zařízení, v němž budou zdravotní služby poskytovány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cs-CZ" sz="2400" b="1" u="sng" smtClean="0">
                <a:latin typeface="Times New Roman" pitchFamily="18" charset="0"/>
              </a:rPr>
              <a:t>ministerstva</a:t>
            </a:r>
            <a:r>
              <a:rPr lang="cs-CZ" sz="2400" b="1" smtClean="0">
                <a:latin typeface="Times New Roman" pitchFamily="18" charset="0"/>
              </a:rPr>
              <a:t>: </a:t>
            </a: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ministerstvo obrany a spravedlnosti – zdravotní služby poskytované v ZZ zřízených těmito ministerstvy</a:t>
            </a:r>
          </a:p>
          <a:p>
            <a:pPr>
              <a:lnSpc>
                <a:spcPct val="90000"/>
              </a:lnSpc>
            </a:pPr>
            <a:r>
              <a:rPr lang="cs-CZ" sz="2400" b="1" smtClean="0">
                <a:latin typeface="Times New Roman" pitchFamily="18" charset="0"/>
              </a:rPr>
              <a:t>ministerstvo vnitra - zdravotní služby poskytované v ZZ zřízených MV nebo v ZZ zřízených Úřadem pro zahraniční styky a informace nebo BIS</a:t>
            </a:r>
          </a:p>
          <a:p>
            <a:pPr>
              <a:lnSpc>
                <a:spcPct val="90000"/>
              </a:lnSpc>
            </a:pPr>
            <a:endParaRPr lang="cs-CZ" sz="24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solidFill>
                  <a:schemeClr val="tx1"/>
                </a:solidFill>
                <a:latin typeface="Times New Roman" pitchFamily="18" charset="0"/>
              </a:rPr>
              <a:t>Oprávnění k poskytování </a:t>
            </a:r>
            <a:br>
              <a:rPr lang="cs-CZ" sz="3600" b="1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cs-CZ" sz="3600" b="1" smtClean="0">
                <a:solidFill>
                  <a:schemeClr val="tx1"/>
                </a:solidFill>
                <a:latin typeface="Times New Roman" pitchFamily="18" charset="0"/>
              </a:rPr>
              <a:t>zdravotních služeb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sz="2400" b="1" smtClean="0">
              <a:latin typeface="Times New Roman" pitchFamily="18" charset="0"/>
            </a:endParaRPr>
          </a:p>
          <a:p>
            <a:r>
              <a:rPr lang="cs-CZ" sz="2400" b="1" smtClean="0">
                <a:latin typeface="Times New Roman" pitchFamily="18" charset="0"/>
              </a:rPr>
              <a:t>Zdravotní služby mohou být poskytovány </a:t>
            </a:r>
            <a:r>
              <a:rPr lang="cs-CZ" sz="2400" b="1" u="sng" smtClean="0">
                <a:latin typeface="Times New Roman" pitchFamily="18" charset="0"/>
              </a:rPr>
              <a:t>pouze</a:t>
            </a:r>
            <a:r>
              <a:rPr lang="cs-CZ" sz="2400" b="1" smtClean="0">
                <a:latin typeface="Times New Roman" pitchFamily="18" charset="0"/>
              </a:rPr>
              <a:t> v ZZ  </a:t>
            </a:r>
          </a:p>
          <a:p>
            <a:pPr>
              <a:buFontTx/>
              <a:buNone/>
            </a:pPr>
            <a:r>
              <a:rPr lang="cs-CZ" sz="2400" b="1" smtClean="0">
                <a:latin typeface="Times New Roman" pitchFamily="18" charset="0"/>
              </a:rPr>
              <a:t>    </a:t>
            </a:r>
            <a:r>
              <a:rPr lang="cs-CZ" sz="2400" b="1" u="sng" smtClean="0">
                <a:latin typeface="Times New Roman" pitchFamily="18" charset="0"/>
              </a:rPr>
              <a:t>v místech uvedených v oprávnění k poskytování zdravotních služeb</a:t>
            </a:r>
            <a:r>
              <a:rPr lang="cs-CZ" sz="2400" b="1" smtClean="0">
                <a:latin typeface="Times New Roman" pitchFamily="18" charset="0"/>
              </a:rPr>
              <a:t> (§ 11 odst. 5)</a:t>
            </a:r>
          </a:p>
          <a:p>
            <a:pPr>
              <a:buFontTx/>
              <a:buNone/>
            </a:pPr>
            <a:endParaRPr lang="cs-CZ" sz="2400" b="1" smtClean="0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cs-CZ" sz="2400" b="1" smtClean="0">
                <a:latin typeface="Times New Roman" pitchFamily="18" charset="0"/>
              </a:rPr>
              <a:t>    kromě toho: </a:t>
            </a:r>
          </a:p>
          <a:p>
            <a:pPr>
              <a:buFontTx/>
              <a:buNone/>
            </a:pPr>
            <a:endParaRPr lang="cs-CZ" sz="2400" b="1" smtClean="0">
              <a:latin typeface="Times New Roman" pitchFamily="18" charset="0"/>
            </a:endParaRPr>
          </a:p>
          <a:p>
            <a:r>
              <a:rPr lang="cs-CZ" sz="2400" b="1" smtClean="0">
                <a:latin typeface="Times New Roman" pitchFamily="18" charset="0"/>
              </a:rPr>
              <a:t>zdravotní péče poskytovaná ve vlastním sociálním prostředí</a:t>
            </a:r>
          </a:p>
          <a:p>
            <a:r>
              <a:rPr lang="cs-CZ" sz="2400" b="1" smtClean="0">
                <a:latin typeface="Times New Roman" pitchFamily="18" charset="0"/>
              </a:rPr>
              <a:t>domácí péče -  kontaktní pracoviště</a:t>
            </a:r>
          </a:p>
          <a:p>
            <a:endParaRPr lang="cs-CZ" sz="24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solidFill>
                  <a:schemeClr val="tx1"/>
                </a:solidFill>
                <a:latin typeface="Times New Roman" pitchFamily="18" charset="0"/>
              </a:rPr>
              <a:t>Technické a věcné vybavení ZZ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cs-CZ" sz="2400" b="1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technické a věcné vybavení zdravotnických zařízení musí odpovídat oborům, druhu a formě poskytované zdravotní péče a zdravotním službám 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2400" b="1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požadavky na </a:t>
            </a:r>
            <a:r>
              <a:rPr lang="cs-CZ" sz="2400" b="1" u="sng" smtClean="0">
                <a:latin typeface="Times New Roman" pitchFamily="18" charset="0"/>
              </a:rPr>
              <a:t>minimální</a:t>
            </a:r>
            <a:r>
              <a:rPr lang="cs-CZ" sz="2400" b="1" smtClean="0">
                <a:latin typeface="Times New Roman" pitchFamily="18" charset="0"/>
              </a:rPr>
              <a:t> technické a věcné vybavení zdravotnických zařízení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2400" b="1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stavebně technické, funkční a dispoziční uspořádání prostor a vybavení vybranými zdravotnickými prostředky, jinými přístroji a zařízením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2400" b="1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stanoví prováděcí právní předpis</a:t>
            </a:r>
            <a:r>
              <a:rPr lang="cs-CZ" sz="2400" smtClean="0"/>
              <a:t> </a:t>
            </a:r>
          </a:p>
          <a:p>
            <a:pPr>
              <a:lnSpc>
                <a:spcPct val="80000"/>
              </a:lnSpc>
            </a:pPr>
            <a:endParaRPr lang="cs-CZ" sz="2400" smtClean="0"/>
          </a:p>
        </p:txBody>
      </p:sp>
    </p:spTree>
  </p:cSld>
  <p:clrMapOvr>
    <a:masterClrMapping/>
  </p:clrMapOvr>
  <p:transition spd="med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latin typeface="Times New Roman" pitchFamily="18" charset="0"/>
              </a:rPr>
              <a:t>Personální zabezpečení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zdravotní služby poskytují osoby způsobilé k výkonu zdravotnického povolání nebo k výkonu činností souvisejících s poskytováním zdravotních služeb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400" b="1" smtClean="0">
                <a:latin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personální zabezpečení zdravotních služeb musí odpovídat oborům, druhu a formě poskytované zdravotní péče a zdravotním službám </a:t>
            </a:r>
          </a:p>
          <a:p>
            <a:pPr>
              <a:lnSpc>
                <a:spcPct val="80000"/>
              </a:lnSpc>
            </a:pPr>
            <a:endParaRPr lang="cs-CZ" sz="2400" b="1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400" b="1" smtClean="0">
                <a:latin typeface="Times New Roman" pitchFamily="18" charset="0"/>
              </a:rPr>
              <a:t>požadavky na </a:t>
            </a:r>
            <a:r>
              <a:rPr lang="cs-CZ" sz="2400" b="1" u="sng" smtClean="0">
                <a:latin typeface="Times New Roman" pitchFamily="18" charset="0"/>
              </a:rPr>
              <a:t>minimální</a:t>
            </a:r>
            <a:r>
              <a:rPr lang="cs-CZ" sz="2400" b="1" smtClean="0">
                <a:latin typeface="Times New Roman" pitchFamily="18" charset="0"/>
              </a:rPr>
              <a:t> personální zabezpečení zdravotních služeb, týkající se odborné, specializované, popřípadě zvláštní odborné způsobilosti zdravotnických pracovníků a jiných odborných pracovníků a jejich počtu stanoví prováděcí právní předpis </a:t>
            </a:r>
          </a:p>
          <a:p>
            <a:pPr>
              <a:lnSpc>
                <a:spcPct val="80000"/>
              </a:lnSpc>
            </a:pPr>
            <a:endParaRPr lang="cs-CZ" sz="24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3600" b="1" smtClean="0">
                <a:latin typeface="Times New Roman" pitchFamily="18" charset="0"/>
              </a:rPr>
              <a:t>Způsobilost k samostatnému </a:t>
            </a:r>
            <a:br>
              <a:rPr lang="cs-CZ" sz="3600" b="1" smtClean="0">
                <a:latin typeface="Times New Roman" pitchFamily="18" charset="0"/>
              </a:rPr>
            </a:br>
            <a:r>
              <a:rPr lang="cs-CZ" sz="3600" b="1" smtClean="0">
                <a:latin typeface="Times New Roman" pitchFamily="18" charset="0"/>
              </a:rPr>
              <a:t>výkonu povolání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Tx/>
              <a:buNone/>
            </a:pPr>
            <a:r>
              <a:rPr lang="cs-CZ" sz="2400" b="1" smtClean="0">
                <a:latin typeface="Times New Roman" pitchFamily="18" charset="0"/>
              </a:rPr>
              <a:t>    Zdravotní služby smějí poskytovat osoby způsobilé k samostatnému výkonu povolání:</a:t>
            </a:r>
          </a:p>
          <a:p>
            <a:pPr algn="just">
              <a:buFontTx/>
              <a:buNone/>
            </a:pPr>
            <a:endParaRPr lang="cs-CZ" sz="2400" b="1" smtClean="0">
              <a:latin typeface="Times New Roman" pitchFamily="18" charset="0"/>
            </a:endParaRPr>
          </a:p>
          <a:p>
            <a:r>
              <a:rPr lang="cs-CZ" sz="2800" b="1" smtClean="0">
                <a:latin typeface="Times New Roman" pitchFamily="18" charset="0"/>
              </a:rPr>
              <a:t>lékaře </a:t>
            </a:r>
          </a:p>
          <a:p>
            <a:r>
              <a:rPr lang="cs-CZ" sz="2800" b="1" smtClean="0">
                <a:latin typeface="Times New Roman" pitchFamily="18" charset="0"/>
              </a:rPr>
              <a:t>zubního lékaře </a:t>
            </a:r>
          </a:p>
          <a:p>
            <a:r>
              <a:rPr lang="cs-CZ" sz="2800" b="1" smtClean="0">
                <a:latin typeface="Times New Roman" pitchFamily="18" charset="0"/>
              </a:rPr>
              <a:t>farmaceuta </a:t>
            </a:r>
          </a:p>
          <a:p>
            <a:r>
              <a:rPr lang="cs-CZ" sz="2800" b="1" smtClean="0">
                <a:latin typeface="Times New Roman" pitchFamily="18" charset="0"/>
              </a:rPr>
              <a:t>způsobilost k výkonu povolání zdravotnického pracovníka nelékařského povolání bez přímého vedení a odborného dohledu</a:t>
            </a:r>
          </a:p>
          <a:p>
            <a:endParaRPr lang="cs-CZ" sz="28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1586</Words>
  <Application>Microsoft Office PowerPoint</Application>
  <PresentationFormat>Předvádění na obrazovce (4:3)</PresentationFormat>
  <Paragraphs>182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Šablona návrhu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3" baseType="lpstr">
      <vt:lpstr>Times New Roman</vt:lpstr>
      <vt:lpstr>Arial</vt:lpstr>
      <vt:lpstr>Calibri</vt:lpstr>
      <vt:lpstr>Wingdings</vt:lpstr>
      <vt:lpstr>Výchozí návrh</vt:lpstr>
      <vt:lpstr>Snímek 1</vt:lpstr>
      <vt:lpstr>Nové zákony – účinnost od 1. 4. 2012</vt:lpstr>
      <vt:lpstr>Oblasti právní úpravy zZS I.</vt:lpstr>
      <vt:lpstr>Oblasti právní úpravy zZS II.</vt:lpstr>
      <vt:lpstr>Oprávnění k poskytování  zdravotních služeb</vt:lpstr>
      <vt:lpstr>Oprávnění k poskytování  zdravotních služeb</vt:lpstr>
      <vt:lpstr>Technické a věcné vybavení ZZ</vt:lpstr>
      <vt:lpstr>Personální zabezpečení</vt:lpstr>
      <vt:lpstr>Způsobilost k samostatnému  výkonu povolání</vt:lpstr>
      <vt:lpstr>Podmínky udělení oprávnění k poskytování zdravotních služeb</vt:lpstr>
      <vt:lpstr>Podmínky udělení oprávnění k poskytování zdravotních služeb</vt:lpstr>
      <vt:lpstr>Žádost o udělení oprávnění k poskytování zdravotních služeb FO</vt:lpstr>
      <vt:lpstr>Žádost o udělení oprávnění k poskytování zdravotních služeb FO</vt:lpstr>
      <vt:lpstr>Žádost o udělení oprávnění k poskytování zdravotních služeb PO</vt:lpstr>
      <vt:lpstr>Žádost o udělení oprávnění k poskytování zdravotních služeb PO</vt:lpstr>
      <vt:lpstr>Přílohy k žádosti o udělení  oprávnění FO</vt:lpstr>
      <vt:lpstr>Přílohy k žádosti o udělení  oprávnění FO</vt:lpstr>
      <vt:lpstr>Přílohy k žádosti o udělení  oprávnění FO</vt:lpstr>
      <vt:lpstr>Přílohy k žádosti o udělení  oprávnění PO</vt:lpstr>
      <vt:lpstr>Přílohy k žádosti o udělení  oprávnění PO</vt:lpstr>
      <vt:lpstr>Přechodná ustanovení - NZZ</vt:lpstr>
      <vt:lpstr>Přechodná ustanovení - NZZ</vt:lpstr>
      <vt:lpstr>Přechodná ustanovení </vt:lpstr>
      <vt:lpstr>Práva a povinnosti poskytovatele</vt:lpstr>
      <vt:lpstr>Práva a povinnosti poskytovatele</vt:lpstr>
      <vt:lpstr>Novela zákona č. 48/1997 Sb.</vt:lpstr>
      <vt:lpstr>Novela zákona č. 48/1997 Sb.</vt:lpstr>
      <vt:lpstr>Snímek 28</vt:lpstr>
    </vt:vector>
  </TitlesOfParts>
  <Company>kulk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hojnym</dc:creator>
  <cp:lastModifiedBy>riegerovaa</cp:lastModifiedBy>
  <cp:revision>39</cp:revision>
  <dcterms:created xsi:type="dcterms:W3CDTF">2006-11-28T08:08:46Z</dcterms:created>
  <dcterms:modified xsi:type="dcterms:W3CDTF">2012-02-15T12:09:25Z</dcterms:modified>
</cp:coreProperties>
</file>