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7" r:id="rId4"/>
    <p:sldId id="257" r:id="rId5"/>
    <p:sldId id="264" r:id="rId6"/>
    <p:sldId id="262" r:id="rId7"/>
    <p:sldId id="261" r:id="rId8"/>
    <p:sldId id="274" r:id="rId9"/>
    <p:sldId id="272" r:id="rId10"/>
    <p:sldId id="259" r:id="rId11"/>
    <p:sldId id="270" r:id="rId12"/>
    <p:sldId id="269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4B31766-E062-40FC-9E11-E060AECAC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3" name="Obrázek úvodní JPG 150 dpi kvalita 8">
            <a:extLst>
              <a:ext uri="{FF2B5EF4-FFF2-40B4-BE49-F238E27FC236}">
                <a16:creationId xmlns:a16="http://schemas.microsoft.com/office/drawing/2014/main" id="{25E2700B-1C4F-4F43-BA5A-5C322BB02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Logo MŠMT bílé.svg">
            <a:extLst>
              <a:ext uri="{FF2B5EF4-FFF2-40B4-BE49-F238E27FC236}">
                <a16:creationId xmlns:a16="http://schemas.microsoft.com/office/drawing/2014/main" id="{79654F2E-91D9-48ED-9114-23C61E7E1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020" y="6001200"/>
            <a:ext cx="1065960" cy="507600"/>
          </a:xfrm>
          <a:prstGeom prst="rect">
            <a:avLst/>
          </a:prstGeo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033416-CC00-478A-A604-2F807125BB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7432" y="4526757"/>
            <a:ext cx="10117138" cy="1260475"/>
          </a:xfrm>
        </p:spPr>
        <p:txBody>
          <a:bodyPr anchor="b" anchorCtr="0">
            <a:normAutofit/>
          </a:bodyPr>
          <a:lstStyle>
            <a:lvl1pPr algn="ctr"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Doplňující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432" y="3951288"/>
            <a:ext cx="10117138" cy="3778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V</a:t>
            </a:r>
            <a:r>
              <a:rPr lang="cs-CZ" dirty="0" err="1" smtClean="0"/>
              <a:t>ít</a:t>
            </a:r>
            <a:r>
              <a:rPr lang="cs-CZ" dirty="0" smtClean="0"/>
              <a:t> </a:t>
            </a:r>
            <a:r>
              <a:rPr lang="cs-CZ" dirty="0" err="1" smtClean="0"/>
              <a:t>Lédl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432" y="1647032"/>
            <a:ext cx="10117138" cy="2105819"/>
          </a:xfrm>
        </p:spPr>
        <p:txBody>
          <a:bodyPr anchor="b" anchorCtr="0">
            <a:normAutofit/>
          </a:bodyPr>
          <a:lstStyle>
            <a:lvl1pPr algn="ctr">
              <a:lnSpc>
                <a:spcPct val="85000"/>
              </a:lnSpc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TOPTEC </a:t>
            </a:r>
            <a:endParaRPr lang="en-US" dirty="0"/>
          </a:p>
        </p:txBody>
      </p:sp>
      <p:cxnSp>
        <p:nvCxnSpPr>
          <p:cNvPr id="15" name="List of aff. posl. ř. úč. Y 31,98 cm" hidden="1">
            <a:extLst>
              <a:ext uri="{FF2B5EF4-FFF2-40B4-BE49-F238E27FC236}">
                <a16:creationId xmlns:a16="http://schemas.microsoft.com/office/drawing/2014/main" id="{DFF9CCFE-9D3C-4E5C-BEFA-EBC706D43353}"/>
              </a:ext>
            </a:extLst>
          </p:cNvPr>
          <p:cNvCxnSpPr/>
          <p:nvPr/>
        </p:nvCxnSpPr>
        <p:spPr>
          <a:xfrm>
            <a:off x="0" y="5756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st of aff. 1. ř. úč. Y 26,34 cm" hidden="1">
            <a:extLst>
              <a:ext uri="{FF2B5EF4-FFF2-40B4-BE49-F238E27FC236}">
                <a16:creationId xmlns:a16="http://schemas.microsoft.com/office/drawing/2014/main" id="{0B176A28-79B0-4653-89FB-FA47ABD8E380}"/>
              </a:ext>
            </a:extLst>
          </p:cNvPr>
          <p:cNvCxnSpPr/>
          <p:nvPr/>
        </p:nvCxnSpPr>
        <p:spPr>
          <a:xfrm>
            <a:off x="0" y="4741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odnadpis úč. Y 23,57 cm" hidden="1">
            <a:extLst>
              <a:ext uri="{FF2B5EF4-FFF2-40B4-BE49-F238E27FC236}">
                <a16:creationId xmlns:a16="http://schemas.microsoft.com/office/drawing/2014/main" id="{36E67CB0-8281-40F2-A7A7-2D57E13028FD}"/>
              </a:ext>
            </a:extLst>
          </p:cNvPr>
          <p:cNvCxnSpPr/>
          <p:nvPr/>
        </p:nvCxnSpPr>
        <p:spPr>
          <a:xfrm>
            <a:off x="0" y="4242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Název 2. ř. Y 20,11 cm" hidden="1">
            <a:extLst>
              <a:ext uri="{FF2B5EF4-FFF2-40B4-BE49-F238E27FC236}">
                <a16:creationId xmlns:a16="http://schemas.microsoft.com/office/drawing/2014/main" id="{17E1C60D-E769-4951-A092-0096E6D24313}"/>
              </a:ext>
            </a:extLst>
          </p:cNvPr>
          <p:cNvCxnSpPr/>
          <p:nvPr/>
        </p:nvCxnSpPr>
        <p:spPr>
          <a:xfrm>
            <a:off x="0" y="3619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Název 1. ř. Y 16,37 cm" hidden="1">
            <a:extLst>
              <a:ext uri="{FF2B5EF4-FFF2-40B4-BE49-F238E27FC236}">
                <a16:creationId xmlns:a16="http://schemas.microsoft.com/office/drawing/2014/main" id="{4DC4D73C-80A2-49CA-A68C-1635DED614C0}"/>
              </a:ext>
            </a:extLst>
          </p:cNvPr>
          <p:cNvCxnSpPr/>
          <p:nvPr/>
        </p:nvCxnSpPr>
        <p:spPr>
          <a:xfrm>
            <a:off x="0" y="2946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4843" r="4454" b="18554"/>
          <a:stretch/>
        </p:blipFill>
        <p:spPr>
          <a:xfrm>
            <a:off x="3411071" y="836076"/>
            <a:ext cx="5369859" cy="68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89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307">
          <p15:clr>
            <a:srgbClr val="FBAE40"/>
          </p15:clr>
        </p15:guide>
        <p15:guide id="2" pos="14053">
          <p15:clr>
            <a:srgbClr val="FBAE40"/>
          </p15:clr>
        </p15:guide>
        <p15:guide id="3" orient="horz" pos="2075">
          <p15:clr>
            <a:srgbClr val="FBAE40"/>
          </p15:clr>
        </p15:guide>
        <p15:guide id="4" orient="horz" pos="4728">
          <p15:clr>
            <a:srgbClr val="FBAE40"/>
          </p15:clr>
        </p15:guide>
        <p15:guide id="5" orient="horz" pos="4978">
          <p15:clr>
            <a:srgbClr val="FBAE40"/>
          </p15:clr>
        </p15:guide>
        <p15:guide id="6" orient="horz" pos="5703">
          <p15:clr>
            <a:srgbClr val="FBAE40"/>
          </p15:clr>
        </p15:guide>
        <p15:guide id="7" orient="horz" pos="7291">
          <p15:clr>
            <a:srgbClr val="FBAE40"/>
          </p15:clr>
        </p15:guide>
        <p15:guide id="8" orient="horz" pos="54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2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57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4B31766-E062-40FC-9E11-E060AECAC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6" name="Obrázek závěrečný JPG 150 dpi kvalita 8">
            <a:extLst>
              <a:ext uri="{FF2B5EF4-FFF2-40B4-BE49-F238E27FC236}">
                <a16:creationId xmlns:a16="http://schemas.microsoft.com/office/drawing/2014/main" id="{5CF0466A-A23A-42EC-B4E3-49F2C3B92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Logo MŠMT bílé.svg">
            <a:extLst>
              <a:ext uri="{FF2B5EF4-FFF2-40B4-BE49-F238E27FC236}">
                <a16:creationId xmlns:a16="http://schemas.microsoft.com/office/drawing/2014/main" id="{79654F2E-91D9-48ED-9114-23C61E7E1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020" y="6001200"/>
            <a:ext cx="1065960" cy="507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432" y="4526757"/>
            <a:ext cx="10117138" cy="13684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Vít </a:t>
            </a:r>
            <a:r>
              <a:rPr lang="cs-CZ" dirty="0" err="1" smtClean="0"/>
              <a:t>Lédl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432" y="2348707"/>
            <a:ext cx="10117138" cy="1980405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</a:t>
            </a:r>
            <a:br>
              <a:rPr lang="cs-CZ" dirty="0"/>
            </a:br>
            <a:r>
              <a:rPr lang="cs-CZ" dirty="0"/>
              <a:t>za </a:t>
            </a:r>
            <a:r>
              <a:rPr lang="en-GB" dirty="0" err="1" smtClean="0"/>
              <a:t>Va</a:t>
            </a:r>
            <a:r>
              <a:rPr lang="cs-CZ" dirty="0" err="1" smtClean="0"/>
              <a:t>Ši</a:t>
            </a:r>
            <a:r>
              <a:rPr lang="cs-CZ" dirty="0" smtClean="0"/>
              <a:t> milou pozornost</a:t>
            </a:r>
            <a:endParaRPr lang="en-US" dirty="0"/>
          </a:p>
        </p:txBody>
      </p:sp>
      <p:cxnSp>
        <p:nvCxnSpPr>
          <p:cNvPr id="21" name="Podnadpis úč. Y 29,48 cm" hidden="1">
            <a:extLst>
              <a:ext uri="{FF2B5EF4-FFF2-40B4-BE49-F238E27FC236}">
                <a16:creationId xmlns:a16="http://schemas.microsoft.com/office/drawing/2014/main" id="{36E67CB0-8281-40F2-A7A7-2D57E13028FD}"/>
              </a:ext>
            </a:extLst>
          </p:cNvPr>
          <p:cNvCxnSpPr/>
          <p:nvPr/>
        </p:nvCxnSpPr>
        <p:spPr>
          <a:xfrm>
            <a:off x="0" y="5306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Název 2. ř. Y 23,41 cm" hidden="1">
            <a:extLst>
              <a:ext uri="{FF2B5EF4-FFF2-40B4-BE49-F238E27FC236}">
                <a16:creationId xmlns:a16="http://schemas.microsoft.com/office/drawing/2014/main" id="{17E1C60D-E769-4951-A092-0096E6D24313}"/>
              </a:ext>
            </a:extLst>
          </p:cNvPr>
          <p:cNvCxnSpPr/>
          <p:nvPr/>
        </p:nvCxnSpPr>
        <p:spPr>
          <a:xfrm>
            <a:off x="0" y="4213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Název 1. ř. Y 19,18 cm" hidden="1">
            <a:extLst>
              <a:ext uri="{FF2B5EF4-FFF2-40B4-BE49-F238E27FC236}">
                <a16:creationId xmlns:a16="http://schemas.microsoft.com/office/drawing/2014/main" id="{4DC4D73C-80A2-49CA-A68C-1635DED614C0}"/>
              </a:ext>
            </a:extLst>
          </p:cNvPr>
          <p:cNvCxnSpPr/>
          <p:nvPr/>
        </p:nvCxnSpPr>
        <p:spPr>
          <a:xfrm>
            <a:off x="0" y="3452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4843" r="4454" b="18554"/>
          <a:stretch/>
        </p:blipFill>
        <p:spPr>
          <a:xfrm>
            <a:off x="3429000" y="1338100"/>
            <a:ext cx="5369859" cy="68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58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307">
          <p15:clr>
            <a:srgbClr val="FBAE40"/>
          </p15:clr>
        </p15:guide>
        <p15:guide id="2" pos="14053">
          <p15:clr>
            <a:srgbClr val="FBAE40"/>
          </p15:clr>
        </p15:guide>
        <p15:guide id="3" orient="horz" pos="2959">
          <p15:clr>
            <a:srgbClr val="FBAE40"/>
          </p15:clr>
        </p15:guide>
        <p15:guide id="6" orient="horz" pos="5703">
          <p15:clr>
            <a:srgbClr val="FBAE40"/>
          </p15:clr>
        </p15:guide>
        <p15:guide id="7" orient="horz" pos="7427">
          <p15:clr>
            <a:srgbClr val="FBAE40"/>
          </p15:clr>
        </p15:guide>
        <p15:guide id="8" orient="horz" pos="54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24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cs-CZ" dirty="0" smtClean="0"/>
              <a:t>ÚFP TOPTEC - Aplikační centrum AVČR </a:t>
            </a:r>
            <a:r>
              <a:rPr lang="cs-CZ" dirty="0" err="1" smtClean="0"/>
              <a:t>v.v.i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5144" y="2200458"/>
            <a:ext cx="4652280" cy="400895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 smtClean="0"/>
              <a:t>ÚFP AVČR – 6 oddělení</a:t>
            </a:r>
          </a:p>
          <a:p>
            <a:pPr lvl="0"/>
            <a:r>
              <a:rPr lang="en-US" dirty="0" smtClean="0"/>
              <a:t>Tokamak (COMPASS D)</a:t>
            </a:r>
            <a:r>
              <a:rPr lang="cs-CZ" dirty="0" smtClean="0"/>
              <a:t>, </a:t>
            </a:r>
            <a:r>
              <a:rPr lang="en-US" dirty="0" err="1" smtClean="0"/>
              <a:t>Pulzní</a:t>
            </a:r>
            <a:r>
              <a:rPr lang="en-US" dirty="0" smtClean="0"/>
              <a:t> </a:t>
            </a:r>
            <a:r>
              <a:rPr lang="en-US" dirty="0" err="1" smtClean="0"/>
              <a:t>plazmové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r>
              <a:rPr lang="cs-CZ" dirty="0" smtClean="0"/>
              <a:t>, </a:t>
            </a:r>
            <a:r>
              <a:rPr lang="en-US" dirty="0" err="1" smtClean="0"/>
              <a:t>Termální</a:t>
            </a:r>
            <a:r>
              <a:rPr lang="en-US" dirty="0" smtClean="0"/>
              <a:t> </a:t>
            </a:r>
            <a:r>
              <a:rPr lang="en-US" dirty="0" err="1" smtClean="0"/>
              <a:t>plazma</a:t>
            </a:r>
            <a:r>
              <a:rPr lang="cs-CZ" dirty="0" smtClean="0"/>
              <a:t>, </a:t>
            </a:r>
            <a:r>
              <a:rPr lang="en-US" dirty="0" err="1" smtClean="0"/>
              <a:t>Materiálové</a:t>
            </a:r>
            <a:r>
              <a:rPr lang="en-US" dirty="0" smtClean="0"/>
              <a:t> </a:t>
            </a:r>
            <a:r>
              <a:rPr lang="en-US" dirty="0" err="1" smtClean="0"/>
              <a:t>inženýrství</a:t>
            </a:r>
            <a:r>
              <a:rPr lang="cs-CZ" dirty="0" smtClean="0"/>
              <a:t>, Laserové plazma (PALS)</a:t>
            </a:r>
            <a:endParaRPr lang="en-US" dirty="0" smtClean="0"/>
          </a:p>
          <a:p>
            <a:pPr lvl="0"/>
            <a:r>
              <a:rPr lang="en-US" dirty="0" smtClean="0"/>
              <a:t>TOPTEC</a:t>
            </a:r>
            <a:endParaRPr lang="cs-CZ" dirty="0" smtClean="0"/>
          </a:p>
          <a:p>
            <a:pPr lvl="0"/>
            <a:r>
              <a:rPr lang="cs-CZ" dirty="0" smtClean="0"/>
              <a:t>Patří do </a:t>
            </a:r>
            <a:r>
              <a:rPr lang="cs-CZ" dirty="0" err="1" smtClean="0"/>
              <a:t>síťe</a:t>
            </a:r>
            <a:r>
              <a:rPr lang="cs-CZ" dirty="0" smtClean="0"/>
              <a:t> aplikačních center</a:t>
            </a:r>
            <a:endParaRPr lang="en-US" dirty="0" smtClean="0"/>
          </a:p>
          <a:p>
            <a:pPr lvl="0"/>
            <a:r>
              <a:rPr lang="en-US" dirty="0" smtClean="0"/>
              <a:t> </a:t>
            </a:r>
            <a:r>
              <a:rPr lang="cs-CZ" dirty="0" smtClean="0"/>
              <a:t>	</a:t>
            </a:r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optiky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err="1" smtClean="0"/>
              <a:t>vývoj</a:t>
            </a:r>
            <a:r>
              <a:rPr lang="en-US" dirty="0" smtClean="0"/>
              <a:t> </a:t>
            </a:r>
            <a:r>
              <a:rPr lang="en-US" dirty="0" err="1" smtClean="0"/>
              <a:t>systémů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err="1" smtClean="0"/>
              <a:t>prototypová</a:t>
            </a:r>
            <a:r>
              <a:rPr lang="en-US" dirty="0" smtClean="0"/>
              <a:t> </a:t>
            </a:r>
            <a:r>
              <a:rPr lang="en-US" dirty="0" err="1" smtClean="0"/>
              <a:t>výroba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metrologie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výrobních</a:t>
            </a:r>
            <a:r>
              <a:rPr lang="en-US" dirty="0" smtClean="0"/>
              <a:t> </a:t>
            </a:r>
            <a:r>
              <a:rPr lang="en-US" dirty="0" err="1" smtClean="0"/>
              <a:t>procesů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err="1" smtClean="0"/>
              <a:t>komplexní</a:t>
            </a:r>
            <a:r>
              <a:rPr lang="en-US" dirty="0" smtClean="0"/>
              <a:t> </a:t>
            </a:r>
            <a:r>
              <a:rPr lang="en-US" dirty="0" err="1" smtClean="0"/>
              <a:t>návrhy</a:t>
            </a:r>
            <a:endParaRPr lang="en-US" dirty="0" smtClean="0"/>
          </a:p>
          <a:p>
            <a:pPr lvl="0"/>
            <a:r>
              <a:rPr lang="cs-CZ" dirty="0" smtClean="0"/>
              <a:t>	</a:t>
            </a:r>
            <a:r>
              <a:rPr lang="en-US" dirty="0" smtClean="0"/>
              <a:t>TOPTEC 50 let </a:t>
            </a:r>
            <a:r>
              <a:rPr lang="en-US" dirty="0" err="1" smtClean="0"/>
              <a:t>tradice</a:t>
            </a:r>
            <a:r>
              <a:rPr lang="cs-CZ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zkušeností</a:t>
            </a:r>
            <a:endParaRPr lang="cs-CZ" dirty="0" smtClean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708" y="2337358"/>
            <a:ext cx="6188148" cy="37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5143" y="2348706"/>
            <a:ext cx="7161565" cy="3636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 smtClean="0"/>
              <a:t>TOPTEC – aplikační centrum zaměřené na výzkum a vývoj přesné optiky a</a:t>
            </a:r>
          </a:p>
          <a:p>
            <a:pPr lvl="0"/>
            <a:r>
              <a:rPr lang="cs-CZ" dirty="0" smtClean="0"/>
              <a:t>optických systémů.</a:t>
            </a:r>
          </a:p>
          <a:p>
            <a:pPr lvl="0"/>
            <a:r>
              <a:rPr lang="cs-CZ" dirty="0" smtClean="0"/>
              <a:t>Leží v Turnově – v regionu s dlouhou tradicí výzkumu, vývoje a výroby optiky. Turnovská optická skupina – více než 50 let - v roce 2006 začleněna do ÚFP.</a:t>
            </a:r>
          </a:p>
          <a:p>
            <a:pPr lvl="0"/>
            <a:r>
              <a:rPr lang="cs-CZ" dirty="0" smtClean="0"/>
              <a:t>V posledních letech zcela nově vybaveno, vznik nových laboratoří, a skupin</a:t>
            </a:r>
          </a:p>
          <a:p>
            <a:pPr lvl="0"/>
            <a:r>
              <a:rPr lang="cs-CZ" dirty="0" smtClean="0"/>
              <a:t>50 zaměstnanců a 12 Ph.D. a Mgr. studentů.</a:t>
            </a:r>
          </a:p>
          <a:p>
            <a:pPr lvl="0"/>
            <a:r>
              <a:rPr lang="cs-CZ" dirty="0" smtClean="0"/>
              <a:t>TOPTEC má „obrat“ okolo 60 mil. Kč.</a:t>
            </a:r>
          </a:p>
          <a:p>
            <a:pPr lvl="0"/>
            <a:r>
              <a:rPr lang="cs-CZ" dirty="0" smtClean="0"/>
              <a:t>Desítky projektů ve spolupráci - firmy, univerzit v ČR i v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7E214BC-FFEC-401D-AFD2-481FBE8BD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O TOPTEC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112" y="1588808"/>
            <a:ext cx="3606745" cy="23298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12" y="3844203"/>
            <a:ext cx="3606745" cy="2342906"/>
          </a:xfrm>
          <a:prstGeom prst="rect">
            <a:avLst/>
          </a:prstGeom>
        </p:spPr>
      </p:pic>
      <p:pic>
        <p:nvPicPr>
          <p:cNvPr id="1026" name="Picture 2" descr="Chandrashekhara Venkata Raman, signature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569" y="3467403"/>
            <a:ext cx="1657543" cy="2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86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5144" y="2214166"/>
            <a:ext cx="10585247" cy="79216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400" b="1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zaštiťujeme výzkum a implementaci optiky pro nejnáročnější</a:t>
            </a:r>
          </a:p>
          <a:p>
            <a:pPr lvl="0"/>
            <a:r>
              <a:rPr lang="cs-CZ" dirty="0" smtClean="0"/>
              <a:t>aplikace s cílem posílit pozici české a evropské vědy a průmyslu.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5145" y="3231357"/>
            <a:ext cx="5220493" cy="275431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 smtClean="0"/>
              <a:t>Návrhy optických systémů</a:t>
            </a:r>
          </a:p>
          <a:p>
            <a:pPr lvl="0"/>
            <a:r>
              <a:rPr lang="cs-CZ" dirty="0" err="1" smtClean="0"/>
              <a:t>Hyperdimensionální</a:t>
            </a:r>
            <a:r>
              <a:rPr lang="cs-CZ" dirty="0" smtClean="0"/>
              <a:t> detekce</a:t>
            </a:r>
            <a:r>
              <a:rPr lang="en-GB" dirty="0" smtClean="0"/>
              <a:t> </a:t>
            </a:r>
            <a:r>
              <a:rPr lang="cs-CZ" dirty="0" smtClean="0"/>
              <a:t>a spektroskopie</a:t>
            </a:r>
          </a:p>
          <a:p>
            <a:pPr lvl="0"/>
            <a:r>
              <a:rPr lang="cs-CZ" dirty="0" smtClean="0"/>
              <a:t>Jemná mechanika</a:t>
            </a:r>
          </a:p>
          <a:p>
            <a:pPr lvl="0"/>
            <a:r>
              <a:rPr lang="cs-CZ" dirty="0" smtClean="0"/>
              <a:t>Asférická a FF optika</a:t>
            </a:r>
          </a:p>
          <a:p>
            <a:pPr lvl="0"/>
            <a:r>
              <a:rPr lang="cs-CZ" dirty="0" smtClean="0"/>
              <a:t>Tenké vrstvy</a:t>
            </a:r>
          </a:p>
          <a:p>
            <a:pPr lvl="0"/>
            <a:r>
              <a:rPr lang="cs-CZ" dirty="0" err="1" smtClean="0"/>
              <a:t>Ultrapřesné</a:t>
            </a:r>
            <a:r>
              <a:rPr lang="cs-CZ" dirty="0" smtClean="0"/>
              <a:t> měřicí metody</a:t>
            </a:r>
          </a:p>
          <a:p>
            <a:pPr lvl="0"/>
            <a:endParaRPr lang="en-GB" dirty="0" smtClean="0"/>
          </a:p>
          <a:p>
            <a:pPr lvl="0"/>
            <a:r>
              <a:rPr lang="cs-CZ" dirty="0" smtClean="0"/>
              <a:t>Oblasti: vesmír, metrologie, spektroskopie, </a:t>
            </a:r>
            <a:r>
              <a:rPr lang="cs-CZ" dirty="0" err="1" smtClean="0"/>
              <a:t>vysokovýkonové</a:t>
            </a:r>
            <a:r>
              <a:rPr lang="en-GB" dirty="0" smtClean="0"/>
              <a:t> </a:t>
            </a:r>
            <a:r>
              <a:rPr lang="cs-CZ" dirty="0" smtClean="0"/>
              <a:t>lasery, diagnostika, </a:t>
            </a:r>
            <a:r>
              <a:rPr lang="cs-CZ" dirty="0" err="1" smtClean="0"/>
              <a:t>automotive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8F0B449E-78F2-41FB-917A-EAF2BD8C57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Hlavní </a:t>
            </a:r>
            <a:r>
              <a:rPr lang="cs-CZ" dirty="0" err="1" smtClean="0"/>
              <a:t>vědecko</a:t>
            </a:r>
            <a:r>
              <a:rPr lang="cs-CZ" dirty="0" smtClean="0"/>
              <a:t> vývojové oblasti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25680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959">
          <p15:clr>
            <a:srgbClr val="FBAE40"/>
          </p15:clr>
        </p15:guide>
        <p15:guide id="2" orient="horz" pos="3957">
          <p15:clr>
            <a:srgbClr val="FBAE40"/>
          </p15:clr>
        </p15:guide>
        <p15:guide id="3" orient="horz" pos="407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4B31766-E062-40FC-9E11-E060AECAC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3" name="Obrázek úvodní JPG 150 dpi kvalita 8">
            <a:extLst>
              <a:ext uri="{FF2B5EF4-FFF2-40B4-BE49-F238E27FC236}">
                <a16:creationId xmlns:a16="http://schemas.microsoft.com/office/drawing/2014/main" id="{25E2700B-1C4F-4F43-BA5A-5C322BB02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432" y="1647031"/>
            <a:ext cx="10117138" cy="4140200"/>
          </a:xfrm>
        </p:spPr>
        <p:txBody>
          <a:bodyPr anchor="ctr" anchorCtr="0">
            <a:normAutofit/>
          </a:bodyPr>
          <a:lstStyle>
            <a:lvl1pPr algn="ctr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5" name="List of aff. posl. ř. úč. Y 31,98 cm" hidden="1">
            <a:extLst>
              <a:ext uri="{FF2B5EF4-FFF2-40B4-BE49-F238E27FC236}">
                <a16:creationId xmlns:a16="http://schemas.microsoft.com/office/drawing/2014/main" id="{DFF9CCFE-9D3C-4E5C-BEFA-EBC706D43353}"/>
              </a:ext>
            </a:extLst>
          </p:cNvPr>
          <p:cNvCxnSpPr/>
          <p:nvPr/>
        </p:nvCxnSpPr>
        <p:spPr>
          <a:xfrm>
            <a:off x="0" y="5756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st of aff. 1. ř. úč. Y 26,34 cm" hidden="1">
            <a:extLst>
              <a:ext uri="{FF2B5EF4-FFF2-40B4-BE49-F238E27FC236}">
                <a16:creationId xmlns:a16="http://schemas.microsoft.com/office/drawing/2014/main" id="{0B176A28-79B0-4653-89FB-FA47ABD8E380}"/>
              </a:ext>
            </a:extLst>
          </p:cNvPr>
          <p:cNvCxnSpPr/>
          <p:nvPr/>
        </p:nvCxnSpPr>
        <p:spPr>
          <a:xfrm>
            <a:off x="0" y="4741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odnadpis úč. Y 23,57 cm" hidden="1">
            <a:extLst>
              <a:ext uri="{FF2B5EF4-FFF2-40B4-BE49-F238E27FC236}">
                <a16:creationId xmlns:a16="http://schemas.microsoft.com/office/drawing/2014/main" id="{36E67CB0-8281-40F2-A7A7-2D57E13028FD}"/>
              </a:ext>
            </a:extLst>
          </p:cNvPr>
          <p:cNvCxnSpPr/>
          <p:nvPr/>
        </p:nvCxnSpPr>
        <p:spPr>
          <a:xfrm>
            <a:off x="0" y="4242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Název 2. ř. Y 20,11 cm" hidden="1">
            <a:extLst>
              <a:ext uri="{FF2B5EF4-FFF2-40B4-BE49-F238E27FC236}">
                <a16:creationId xmlns:a16="http://schemas.microsoft.com/office/drawing/2014/main" id="{17E1C60D-E769-4951-A092-0096E6D24313}"/>
              </a:ext>
            </a:extLst>
          </p:cNvPr>
          <p:cNvCxnSpPr/>
          <p:nvPr/>
        </p:nvCxnSpPr>
        <p:spPr>
          <a:xfrm>
            <a:off x="0" y="3619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Název 1. ř. Y 16,37 cm" hidden="1">
            <a:extLst>
              <a:ext uri="{FF2B5EF4-FFF2-40B4-BE49-F238E27FC236}">
                <a16:creationId xmlns:a16="http://schemas.microsoft.com/office/drawing/2014/main" id="{4DC4D73C-80A2-49CA-A68C-1635DED614C0}"/>
              </a:ext>
            </a:extLst>
          </p:cNvPr>
          <p:cNvCxnSpPr/>
          <p:nvPr/>
        </p:nvCxnSpPr>
        <p:spPr>
          <a:xfrm>
            <a:off x="0" y="2946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4843" r="4454" b="18554"/>
          <a:stretch/>
        </p:blipFill>
        <p:spPr>
          <a:xfrm>
            <a:off x="3437964" y="845203"/>
            <a:ext cx="5369859" cy="68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0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307">
          <p15:clr>
            <a:srgbClr val="FBAE40"/>
          </p15:clr>
        </p15:guide>
        <p15:guide id="2" pos="14053">
          <p15:clr>
            <a:srgbClr val="FBAE40"/>
          </p15:clr>
        </p15:guide>
        <p15:guide id="3" orient="horz" pos="2075">
          <p15:clr>
            <a:srgbClr val="FBAE40"/>
          </p15:clr>
        </p15:guide>
        <p15:guide id="4" orient="horz" pos="4728">
          <p15:clr>
            <a:srgbClr val="FBAE40"/>
          </p15:clr>
        </p15:guide>
        <p15:guide id="5" orient="horz" pos="4978">
          <p15:clr>
            <a:srgbClr val="FBAE40"/>
          </p15:clr>
        </p15:guide>
        <p15:guide id="6" orient="horz" pos="5703">
          <p15:clr>
            <a:srgbClr val="FBAE40"/>
          </p15:clr>
        </p15:guide>
        <p15:guide id="7" orient="horz" pos="7291">
          <p15:clr>
            <a:srgbClr val="FBAE40"/>
          </p15:clr>
        </p15:guide>
        <p15:guide id="8" orient="horz" pos="54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D7234242-D28D-4391-BE51-AD398C91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3" y="1449000"/>
            <a:ext cx="5220494" cy="10259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7091A8D-0837-4294-B8C8-C4CE1E0B70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143" y="2601119"/>
            <a:ext cx="5220494" cy="3384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1EA231F-69F8-4644-B601-A78B05405A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6363" y="1449000"/>
            <a:ext cx="5220494" cy="453666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807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25">
          <p15:clr>
            <a:srgbClr val="FBAE40"/>
          </p15:clr>
        </p15:guide>
        <p15:guide id="2" orient="horz" pos="3118">
          <p15:clr>
            <a:srgbClr val="FBAE40"/>
          </p15:clr>
        </p15:guide>
        <p15:guide id="3" orient="horz" pos="327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6679D3D9-2DA5-47DD-BB37-449CA1B6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3" y="1448594"/>
            <a:ext cx="5220493" cy="1026319"/>
          </a:xfrm>
        </p:spPr>
        <p:txBody>
          <a:bodyPr>
            <a:normAutofit/>
          </a:bodyPr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B4AE4ABA-516B-42E8-9ACC-D29E46492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143" y="1520825"/>
            <a:ext cx="5220494" cy="4392613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53F8CB2-743A-4098-ACAB-CA9F45ACAD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6363" y="2601120"/>
            <a:ext cx="5220494" cy="3384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16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16">
          <p15:clr>
            <a:srgbClr val="FBAE40"/>
          </p15:clr>
        </p15:guide>
        <p15:guide id="2" orient="horz" pos="3118">
          <p15:clr>
            <a:srgbClr val="FBAE40"/>
          </p15:clr>
        </p15:guide>
        <p15:guide id="4" pos="7680">
          <p15:clr>
            <a:srgbClr val="FBAE40"/>
          </p15:clr>
        </p15:guide>
        <p15:guide id="5" pos="7226">
          <p15:clr>
            <a:srgbClr val="FBAE40"/>
          </p15:clr>
        </p15:guide>
        <p15:guide id="6" pos="8134">
          <p15:clr>
            <a:srgbClr val="FBAE40"/>
          </p15:clr>
        </p15:guide>
        <p15:guide id="7" orient="horz" pos="3277">
          <p15:clr>
            <a:srgbClr val="FBAE40"/>
          </p15:clr>
        </p15:guide>
        <p15:guide id="8" orient="horz" pos="1825">
          <p15:clr>
            <a:srgbClr val="FBAE40"/>
          </p15:clr>
        </p15:guide>
        <p15:guide id="9" orient="horz" pos="74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6679D3D9-2DA5-47DD-BB37-449CA1B6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5" y="1448594"/>
            <a:ext cx="5220493" cy="1026319"/>
          </a:xfrm>
        </p:spPr>
        <p:txBody>
          <a:bodyPr>
            <a:normAutofit/>
          </a:bodyPr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B4AE4ABA-516B-42E8-9ACC-D29E46492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6364" y="1520825"/>
            <a:ext cx="5220495" cy="4392613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53F8CB2-743A-4098-ACAB-CA9F45ACAD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145" y="2600325"/>
            <a:ext cx="5220493" cy="338534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3248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16">
          <p15:clr>
            <a:srgbClr val="FBAE40"/>
          </p15:clr>
        </p15:guide>
        <p15:guide id="2" orient="horz" pos="3118">
          <p15:clr>
            <a:srgbClr val="FBAE40"/>
          </p15:clr>
        </p15:guide>
        <p15:guide id="4" pos="7680">
          <p15:clr>
            <a:srgbClr val="FBAE40"/>
          </p15:clr>
        </p15:guide>
        <p15:guide id="5" pos="7226">
          <p15:clr>
            <a:srgbClr val="FBAE40"/>
          </p15:clr>
        </p15:guide>
        <p15:guide id="6" pos="8134">
          <p15:clr>
            <a:srgbClr val="FBAE40"/>
          </p15:clr>
        </p15:guide>
        <p15:guide id="7" orient="horz" pos="3277">
          <p15:clr>
            <a:srgbClr val="FBAE40"/>
          </p15:clr>
        </p15:guide>
        <p15:guide id="8" orient="horz" pos="74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B4AE4ABA-516B-42E8-9ACC-D29E46492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6363" y="2348707"/>
            <a:ext cx="5220495" cy="3564731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062C2D-BA66-4189-A22F-69D1F958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obrázku 9">
            <a:extLst>
              <a:ext uri="{FF2B5EF4-FFF2-40B4-BE49-F238E27FC236}">
                <a16:creationId xmlns:a16="http://schemas.microsoft.com/office/drawing/2014/main" id="{0D4E3FB3-B060-470B-A494-A58CDD4E5C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143" y="2348707"/>
            <a:ext cx="5220495" cy="3564731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177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7680">
          <p15:clr>
            <a:srgbClr val="FBAE40"/>
          </p15:clr>
        </p15:guide>
        <p15:guide id="5" pos="7226">
          <p15:clr>
            <a:srgbClr val="FBAE40"/>
          </p15:clr>
        </p15:guide>
        <p15:guide id="6" pos="8134">
          <p15:clr>
            <a:srgbClr val="FBAE40"/>
          </p15:clr>
        </p15:guide>
        <p15:guide id="7" orient="horz" pos="74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v zápatí JPG 150 dpi kvalita 8">
            <a:extLst>
              <a:ext uri="{FF2B5EF4-FFF2-40B4-BE49-F238E27FC236}">
                <a16:creationId xmlns:a16="http://schemas.microsoft.com/office/drawing/2014/main" id="{24492993-AE72-41EC-A0B7-37A33080B1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984"/>
            <a:ext cx="12192000" cy="509016"/>
          </a:xfrm>
          <a:prstGeom prst="rect">
            <a:avLst/>
          </a:prstGeom>
        </p:spPr>
      </p:pic>
      <p:pic>
        <p:nvPicPr>
          <p:cNvPr id="13" name="Obrázek v záhlaví JPG 150 dpi kvalita 8">
            <a:extLst>
              <a:ext uri="{FF2B5EF4-FFF2-40B4-BE49-F238E27FC236}">
                <a16:creationId xmlns:a16="http://schemas.microsoft.com/office/drawing/2014/main" id="{CC6C76F4-C794-4C19-BE03-AF2B800634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69848"/>
          </a:xfrm>
          <a:prstGeom prst="rect">
            <a:avLst/>
          </a:prstGeom>
        </p:spPr>
      </p:pic>
      <p:pic>
        <p:nvPicPr>
          <p:cNvPr id="21" name="Logo toptec v záhlaví bílé.svg">
            <a:extLst>
              <a:ext uri="{FF2B5EF4-FFF2-40B4-BE49-F238E27FC236}">
                <a16:creationId xmlns:a16="http://schemas.microsoft.com/office/drawing/2014/main" id="{82325E47-4EC0-4E4E-913E-4448E9DDD6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69600" y="397800"/>
            <a:ext cx="534475" cy="273600"/>
          </a:xfrm>
          <a:prstGeom prst="rect">
            <a:avLst/>
          </a:prstGeom>
        </p:spPr>
      </p:pic>
      <p:pic>
        <p:nvPicPr>
          <p:cNvPr id="14" name="Logo IPP v záhlaví bílé.svg">
            <a:extLst>
              <a:ext uri="{FF2B5EF4-FFF2-40B4-BE49-F238E27FC236}">
                <a16:creationId xmlns:a16="http://schemas.microsoft.com/office/drawing/2014/main" id="{AC0B1B32-C8CF-4472-9B8D-BD78D924F6A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5143" y="311400"/>
            <a:ext cx="1464541" cy="448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3656" y="64206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fld id="{B91B9C63-3B6C-43AC-B432-9428725A7B2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144" y="64209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BE2E9E7-73C3-4547-8984-0A5268719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25" y="66875"/>
            <a:ext cx="7057232" cy="93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 b="1" cap="all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144" y="2348706"/>
            <a:ext cx="11161713" cy="3636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144" y="1448593"/>
            <a:ext cx="11161713" cy="5405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cxnSp>
        <p:nvCxnSpPr>
          <p:cNvPr id="9" name="Nadpis úč. Y 10,42 cm" hidden="1">
            <a:extLst>
              <a:ext uri="{FF2B5EF4-FFF2-40B4-BE49-F238E27FC236}">
                <a16:creationId xmlns:a16="http://schemas.microsoft.com/office/drawing/2014/main" id="{3063DFD2-5383-4B72-8A2A-3F28F0D748ED}"/>
              </a:ext>
            </a:extLst>
          </p:cNvPr>
          <p:cNvCxnSpPr/>
          <p:nvPr/>
        </p:nvCxnSpPr>
        <p:spPr>
          <a:xfrm>
            <a:off x="0" y="187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2. sl. X 35,88 cm (+2,0)" hidden="1">
            <a:extLst>
              <a:ext uri="{FF2B5EF4-FFF2-40B4-BE49-F238E27FC236}">
                <a16:creationId xmlns:a16="http://schemas.microsoft.com/office/drawing/2014/main" id="{6A31BBA1-323E-4C0B-870B-D30B33C8F249}"/>
              </a:ext>
            </a:extLst>
          </p:cNvPr>
          <p:cNvCxnSpPr/>
          <p:nvPr/>
        </p:nvCxnSpPr>
        <p:spPr>
          <a:xfrm>
            <a:off x="6458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. sl. zprava X 31,9 cm (-2,0)" hidden="1">
            <a:extLst>
              <a:ext uri="{FF2B5EF4-FFF2-40B4-BE49-F238E27FC236}">
                <a16:creationId xmlns:a16="http://schemas.microsoft.com/office/drawing/2014/main" id="{2DD3E439-F643-4C40-B5BF-3CEE5905DB3C}"/>
              </a:ext>
            </a:extLst>
          </p:cNvPr>
          <p:cNvCxnSpPr/>
          <p:nvPr/>
        </p:nvCxnSpPr>
        <p:spPr>
          <a:xfrm>
            <a:off x="5742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 okraj (+14,2)" hidden="1">
            <a:extLst>
              <a:ext uri="{FF2B5EF4-FFF2-40B4-BE49-F238E27FC236}">
                <a16:creationId xmlns:a16="http://schemas.microsoft.com/office/drawing/2014/main" id="{59A25D9D-D778-4663-AFE6-4E1E13AFAED0}"/>
              </a:ext>
            </a:extLst>
          </p:cNvPr>
          <p:cNvCxnSpPr/>
          <p:nvPr/>
        </p:nvCxnSpPr>
        <p:spPr>
          <a:xfrm>
            <a:off x="0" y="5985669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,82 cm (-31,0)" hidden="1">
            <a:extLst>
              <a:ext uri="{FF2B5EF4-FFF2-40B4-BE49-F238E27FC236}">
                <a16:creationId xmlns:a16="http://schemas.microsoft.com/office/drawing/2014/main" id="{90A73D60-A127-48F2-82E6-564284BF861F}"/>
              </a:ext>
            </a:extLst>
          </p:cNvPr>
          <p:cNvCxnSpPr/>
          <p:nvPr/>
        </p:nvCxnSpPr>
        <p:spPr>
          <a:xfrm>
            <a:off x="507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H okraj Y 8,00 cm (-11,0)" hidden="1">
            <a:extLst>
              <a:ext uri="{FF2B5EF4-FFF2-40B4-BE49-F238E27FC236}">
                <a16:creationId xmlns:a16="http://schemas.microsoft.com/office/drawing/2014/main" id="{4DF8F453-9C19-4BB1-8640-E1F2C892A4D5}"/>
              </a:ext>
            </a:extLst>
          </p:cNvPr>
          <p:cNvCxnSpPr/>
          <p:nvPr/>
        </p:nvCxnSpPr>
        <p:spPr>
          <a:xfrm>
            <a:off x="0" y="1440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27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06">
          <p15:clr>
            <a:srgbClr val="F26B43"/>
          </p15:clr>
        </p15:guide>
        <p15:guide id="2" pos="7680">
          <p15:clr>
            <a:srgbClr val="F26B43"/>
          </p15:clr>
        </p15:guide>
        <p15:guide id="3" pos="649">
          <p15:clr>
            <a:srgbClr val="F26B43"/>
          </p15:clr>
        </p15:guide>
        <p15:guide id="4" pos="14711">
          <p15:clr>
            <a:srgbClr val="F26B43"/>
          </p15:clr>
        </p15:guide>
        <p15:guide id="5" orient="horz" pos="7541">
          <p15:clr>
            <a:srgbClr val="F26B43"/>
          </p15:clr>
        </p15:guide>
        <p15:guide id="6" orient="horz" pos="1825">
          <p15:clr>
            <a:srgbClr val="F26B43"/>
          </p15:clr>
        </p15:guide>
        <p15:guide id="7" orient="horz" pos="2959">
          <p15:clr>
            <a:srgbClr val="F26B43"/>
          </p15:clr>
        </p15:guide>
        <p15:guide id="8" pos="7226">
          <p15:clr>
            <a:srgbClr val="F26B43"/>
          </p15:clr>
        </p15:guide>
        <p15:guide id="9" pos="81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037432" y="4300079"/>
            <a:ext cx="10117138" cy="377825"/>
          </a:xfrm>
        </p:spPr>
        <p:txBody>
          <a:bodyPr/>
          <a:lstStyle/>
          <a:p>
            <a:r>
              <a:rPr lang="cs-CZ" dirty="0" smtClean="0"/>
              <a:t>Vít </a:t>
            </a:r>
            <a:r>
              <a:rPr lang="cs-CZ" dirty="0" err="1" smtClean="0"/>
              <a:t>Lédl</a:t>
            </a:r>
            <a:endParaRPr lang="en-GB" dirty="0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TOPTEC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6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9" y="0"/>
            <a:ext cx="11122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078"/>
            <a:ext cx="12192000" cy="59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36" y="-17906"/>
            <a:ext cx="10907764" cy="68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893287" cy="686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Vít </a:t>
            </a:r>
            <a:r>
              <a:rPr lang="cs-CZ" dirty="0" err="1" smtClean="0"/>
              <a:t>Lédl</a:t>
            </a:r>
            <a:endParaRPr lang="en-GB" dirty="0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vaši milou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2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4734" y="1328538"/>
            <a:ext cx="9599613" cy="658813"/>
          </a:xfrm>
        </p:spPr>
        <p:txBody>
          <a:bodyPr>
            <a:normAutofit fontScale="90000"/>
          </a:bodyPr>
          <a:lstStyle>
            <a:lvl1pPr>
              <a:defRPr cap="none" baseline="0"/>
            </a:lvl1pPr>
          </a:lstStyle>
          <a:p>
            <a:r>
              <a:rPr lang="cs-CZ" dirty="0" smtClean="0"/>
              <a:t>ÚFP TOPTEC - Aplikační centrum AV</a:t>
            </a:r>
            <a:r>
              <a:rPr lang="en-GB" dirty="0" smtClean="0"/>
              <a:t> </a:t>
            </a:r>
            <a:r>
              <a:rPr lang="cs-CZ" dirty="0" smtClean="0"/>
              <a:t>ČR</a:t>
            </a:r>
            <a:r>
              <a:rPr lang="en-GB" dirty="0" smtClean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v.v.i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544734" y="2072991"/>
            <a:ext cx="5767166" cy="38989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 baseline="0"/>
            </a:lvl1pPr>
          </a:lstStyle>
          <a:p>
            <a:pPr lvl="0"/>
            <a:r>
              <a:rPr lang="cs-CZ" sz="1600" b="1" dirty="0" smtClean="0"/>
              <a:t>ÚFP AV</a:t>
            </a:r>
            <a:r>
              <a:rPr lang="en-GB" sz="1600" b="1" dirty="0" smtClean="0"/>
              <a:t> </a:t>
            </a:r>
            <a:r>
              <a:rPr lang="cs-CZ" sz="1600" b="1" dirty="0" smtClean="0"/>
              <a:t>ČR</a:t>
            </a:r>
            <a:r>
              <a:rPr lang="en-GB" sz="1600" b="1" dirty="0" smtClean="0"/>
              <a:t>, </a:t>
            </a:r>
            <a:r>
              <a:rPr lang="en-GB" sz="1600" b="1" dirty="0" err="1" smtClean="0"/>
              <a:t>v.v.i</a:t>
            </a:r>
            <a:r>
              <a:rPr lang="en-GB" sz="1600" b="1" dirty="0" smtClean="0"/>
              <a:t>.</a:t>
            </a:r>
            <a:r>
              <a:rPr lang="cs-CZ" sz="1600" b="1" dirty="0" smtClean="0"/>
              <a:t> – 4 sekce - Fúzní plazma, Laserové plazma, </a:t>
            </a:r>
            <a:r>
              <a:rPr lang="cs-CZ" sz="1600" b="1" dirty="0" err="1" smtClean="0"/>
              <a:t>Plazmochemie</a:t>
            </a:r>
            <a:r>
              <a:rPr lang="cs-CZ" sz="1600" b="1" dirty="0" smtClean="0"/>
              <a:t> </a:t>
            </a:r>
            <a:r>
              <a:rPr lang="cs-CZ" sz="1600" b="1" dirty="0"/>
              <a:t>a </a:t>
            </a:r>
            <a:r>
              <a:rPr lang="cs-CZ" sz="1600" b="1" dirty="0" smtClean="0"/>
              <a:t>materiály, TOPTEC</a:t>
            </a:r>
            <a:endParaRPr lang="cs-CZ" sz="1600" dirty="0" smtClean="0"/>
          </a:p>
          <a:p>
            <a:pPr lvl="0"/>
            <a:endParaRPr lang="en-US" sz="1600" dirty="0" smtClean="0"/>
          </a:p>
          <a:p>
            <a:pPr lvl="0"/>
            <a:r>
              <a:rPr lang="en-US" sz="1600" b="1" dirty="0" smtClean="0"/>
              <a:t>TOPTEC</a:t>
            </a:r>
            <a:r>
              <a:rPr lang="cs-CZ" sz="1600" b="1" dirty="0"/>
              <a:t> p</a:t>
            </a:r>
            <a:r>
              <a:rPr lang="cs-CZ" sz="1600" b="1" dirty="0" smtClean="0"/>
              <a:t>atří do </a:t>
            </a:r>
            <a:r>
              <a:rPr lang="cs-CZ" sz="1600" b="1" dirty="0" err="1" smtClean="0"/>
              <a:t>síťe</a:t>
            </a:r>
            <a:r>
              <a:rPr lang="cs-CZ" sz="1600" b="1" dirty="0" smtClean="0"/>
              <a:t> aplikačních center AV</a:t>
            </a:r>
            <a:r>
              <a:rPr lang="en-GB" sz="1600" b="1" dirty="0" smtClean="0"/>
              <a:t> </a:t>
            </a:r>
            <a:r>
              <a:rPr lang="cs-CZ" sz="1600" b="1" dirty="0" smtClean="0"/>
              <a:t>ČR</a:t>
            </a:r>
            <a:r>
              <a:rPr lang="en-GB" sz="1600" b="1" dirty="0" smtClean="0"/>
              <a:t>, </a:t>
            </a:r>
            <a:r>
              <a:rPr lang="en-GB" sz="1600" b="1" dirty="0" err="1" smtClean="0"/>
              <a:t>v.v.i</a:t>
            </a:r>
            <a:r>
              <a:rPr lang="en-GB" sz="1600" b="1" dirty="0" smtClean="0"/>
              <a:t>.</a:t>
            </a:r>
            <a:endParaRPr lang="en-US" sz="1600" b="1" dirty="0" smtClean="0"/>
          </a:p>
          <a:p>
            <a:pPr lvl="0"/>
            <a:r>
              <a:rPr lang="en-US" sz="1600" dirty="0" smtClean="0"/>
              <a:t> </a:t>
            </a:r>
            <a:r>
              <a:rPr lang="cs-CZ" sz="1600" dirty="0" smtClean="0"/>
              <a:t>TOPTEC znám především pro projekty </a:t>
            </a:r>
            <a:r>
              <a:rPr lang="cs-CZ" sz="1600" dirty="0"/>
              <a:t>do </a:t>
            </a:r>
            <a:r>
              <a:rPr lang="cs-CZ" sz="1600" dirty="0" err="1"/>
              <a:t>space</a:t>
            </a:r>
            <a:r>
              <a:rPr lang="cs-CZ" sz="1600" dirty="0"/>
              <a:t> </a:t>
            </a:r>
            <a:endParaRPr lang="cs-CZ" sz="1600" dirty="0" smtClean="0"/>
          </a:p>
          <a:p>
            <a:pPr lvl="0"/>
            <a:r>
              <a:rPr lang="cs-CZ" sz="1600" dirty="0"/>
              <a:t>	</a:t>
            </a:r>
            <a:r>
              <a:rPr lang="en-US" sz="1600" dirty="0" err="1" smtClean="0"/>
              <a:t>výzkum</a:t>
            </a:r>
            <a:r>
              <a:rPr lang="en-US" sz="1600" dirty="0" smtClean="0"/>
              <a:t> </a:t>
            </a:r>
            <a:r>
              <a:rPr lang="en-US" sz="1600" dirty="0" err="1" smtClean="0"/>
              <a:t>optiky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err="1" smtClean="0"/>
              <a:t>vývoj</a:t>
            </a:r>
            <a:r>
              <a:rPr lang="en-US" sz="1600" dirty="0" smtClean="0"/>
              <a:t> </a:t>
            </a:r>
            <a:r>
              <a:rPr lang="en-US" sz="1600" dirty="0" err="1" smtClean="0"/>
              <a:t>systémů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err="1" smtClean="0"/>
              <a:t>prototypová</a:t>
            </a:r>
            <a:r>
              <a:rPr lang="en-US" sz="1600" dirty="0" smtClean="0"/>
              <a:t> </a:t>
            </a:r>
            <a:r>
              <a:rPr lang="en-US" sz="1600" dirty="0" err="1" smtClean="0"/>
              <a:t>výroba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err="1" smtClean="0"/>
              <a:t>výzkum</a:t>
            </a:r>
            <a:r>
              <a:rPr lang="en-US" sz="1600" dirty="0" smtClean="0"/>
              <a:t> </a:t>
            </a:r>
            <a:r>
              <a:rPr lang="en-US" sz="1600" dirty="0" err="1" smtClean="0"/>
              <a:t>metrologie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err="1" smtClean="0"/>
              <a:t>výzkum</a:t>
            </a:r>
            <a:r>
              <a:rPr lang="en-US" sz="1600" dirty="0" smtClean="0"/>
              <a:t> </a:t>
            </a:r>
            <a:r>
              <a:rPr lang="en-US" sz="1600" dirty="0" err="1" smtClean="0"/>
              <a:t>výrobních</a:t>
            </a:r>
            <a:r>
              <a:rPr lang="en-US" sz="1600" dirty="0" smtClean="0"/>
              <a:t> </a:t>
            </a:r>
            <a:r>
              <a:rPr lang="en-US" sz="1600" dirty="0" err="1" smtClean="0"/>
              <a:t>procesů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err="1" smtClean="0"/>
              <a:t>komplexní</a:t>
            </a:r>
            <a:r>
              <a:rPr lang="en-US" sz="1600" dirty="0" smtClean="0"/>
              <a:t> </a:t>
            </a:r>
            <a:r>
              <a:rPr lang="en-US" sz="1600" dirty="0" err="1" smtClean="0"/>
              <a:t>návrhy</a:t>
            </a:r>
            <a:endParaRPr lang="en-US" sz="1600" dirty="0" smtClean="0"/>
          </a:p>
          <a:p>
            <a:pPr lvl="0"/>
            <a:r>
              <a:rPr lang="cs-CZ" sz="1600" dirty="0" smtClean="0"/>
              <a:t>	</a:t>
            </a:r>
            <a:r>
              <a:rPr lang="en-US" sz="1600" dirty="0" smtClean="0"/>
              <a:t>TOPTEC</a:t>
            </a:r>
            <a:r>
              <a:rPr lang="cs-CZ" sz="1600" dirty="0" smtClean="0"/>
              <a:t> - 6</a:t>
            </a:r>
            <a:r>
              <a:rPr lang="en-US" sz="1600" dirty="0" smtClean="0"/>
              <a:t>0 let </a:t>
            </a:r>
            <a:r>
              <a:rPr lang="en-US" sz="1600" dirty="0" err="1" smtClean="0"/>
              <a:t>tradice</a:t>
            </a:r>
            <a:r>
              <a:rPr lang="cs-CZ" sz="1600" dirty="0" smtClean="0"/>
              <a:t> </a:t>
            </a:r>
            <a:r>
              <a:rPr lang="en-US" sz="1600" dirty="0" smtClean="0"/>
              <a:t>a </a:t>
            </a:r>
            <a:r>
              <a:rPr lang="en-US" sz="1600" dirty="0" err="1" smtClean="0"/>
              <a:t>zkušeností</a:t>
            </a:r>
            <a:endParaRPr lang="en-US" sz="1600" dirty="0" smtClean="0"/>
          </a:p>
          <a:p>
            <a:pPr lvl="0"/>
            <a:r>
              <a:rPr lang="en-US" sz="1600" dirty="0"/>
              <a:t>	</a:t>
            </a:r>
            <a:endParaRPr lang="cs-CZ" sz="1600" dirty="0" smtClean="0"/>
          </a:p>
          <a:p>
            <a:pPr lvl="0"/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958" y="2120416"/>
            <a:ext cx="5825079" cy="3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15144" y="1713471"/>
            <a:ext cx="7396404" cy="4504059"/>
          </a:xfrm>
        </p:spPr>
        <p:txBody>
          <a:bodyPr>
            <a:noAutofit/>
          </a:bodyPr>
          <a:lstStyle/>
          <a:p>
            <a:r>
              <a:rPr lang="en-GB" sz="1400" dirty="0" err="1" smtClean="0"/>
              <a:t>Tým</a:t>
            </a:r>
            <a:r>
              <a:rPr lang="cs-CZ" sz="1400" dirty="0" smtClean="0"/>
              <a:t> </a:t>
            </a:r>
            <a:r>
              <a:rPr lang="en-GB" sz="1400" dirty="0" smtClean="0"/>
              <a:t>TOPTEC </a:t>
            </a:r>
            <a:r>
              <a:rPr lang="en-GB" sz="1400" dirty="0" err="1"/>
              <a:t>si</a:t>
            </a:r>
            <a:r>
              <a:rPr lang="en-GB" sz="1400" dirty="0"/>
              <a:t> v </a:t>
            </a:r>
            <a:r>
              <a:rPr lang="en-GB" sz="1400" dirty="0" err="1"/>
              <a:t>posledních</a:t>
            </a:r>
            <a:r>
              <a:rPr lang="en-GB" sz="1400" dirty="0"/>
              <a:t> </a:t>
            </a:r>
            <a:r>
              <a:rPr lang="cs-CZ" sz="1400" dirty="0" smtClean="0"/>
              <a:t>10 </a:t>
            </a:r>
            <a:r>
              <a:rPr lang="en-GB" sz="1400" dirty="0" err="1" smtClean="0"/>
              <a:t>letech</a:t>
            </a:r>
            <a:r>
              <a:rPr lang="en-GB" sz="1400" dirty="0" smtClean="0"/>
              <a:t> </a:t>
            </a:r>
            <a:r>
              <a:rPr lang="en-GB" sz="1400" dirty="0" err="1"/>
              <a:t>vydobyl</a:t>
            </a:r>
            <a:r>
              <a:rPr lang="en-GB" sz="1400" dirty="0"/>
              <a:t> </a:t>
            </a:r>
            <a:r>
              <a:rPr lang="en-GB" sz="1400" dirty="0" err="1"/>
              <a:t>silnou</a:t>
            </a:r>
            <a:r>
              <a:rPr lang="en-GB" sz="1400" dirty="0"/>
              <a:t> </a:t>
            </a:r>
            <a:r>
              <a:rPr lang="en-GB" sz="1400" dirty="0" err="1"/>
              <a:t>mezinárodní</a:t>
            </a:r>
            <a:endParaRPr lang="en-GB" sz="1400" dirty="0"/>
          </a:p>
          <a:p>
            <a:r>
              <a:rPr lang="en-GB" sz="1400" dirty="0" err="1"/>
              <a:t>pozici</a:t>
            </a:r>
            <a:r>
              <a:rPr lang="en-GB" sz="1400" dirty="0"/>
              <a:t> v </a:t>
            </a:r>
            <a:r>
              <a:rPr lang="en-GB" sz="1400" dirty="0" err="1"/>
              <a:t>oblasti</a:t>
            </a:r>
            <a:r>
              <a:rPr lang="en-GB" sz="1400" dirty="0"/>
              <a:t> </a:t>
            </a:r>
            <a:r>
              <a:rPr lang="en-GB" sz="1400" dirty="0" err="1"/>
              <a:t>optiky</a:t>
            </a:r>
            <a:r>
              <a:rPr lang="en-GB" sz="1400" dirty="0"/>
              <a:t> pro SPACE </a:t>
            </a:r>
            <a:r>
              <a:rPr lang="en-GB" sz="1400" dirty="0" smtClean="0"/>
              <a:t>a</a:t>
            </a:r>
            <a:r>
              <a:rPr lang="cs-CZ" sz="1400" dirty="0" smtClean="0"/>
              <a:t> </a:t>
            </a:r>
            <a:r>
              <a:rPr lang="en-GB" sz="1400" dirty="0" err="1" smtClean="0"/>
              <a:t>supervýkonných</a:t>
            </a:r>
            <a:r>
              <a:rPr lang="en-GB" sz="1400" dirty="0" smtClean="0"/>
              <a:t> </a:t>
            </a:r>
            <a:r>
              <a:rPr lang="en-GB" sz="1400" dirty="0" err="1" smtClean="0"/>
              <a:t>laserech</a:t>
            </a:r>
            <a:r>
              <a:rPr lang="en-GB" sz="1400" dirty="0" smtClean="0"/>
              <a:t> a </a:t>
            </a:r>
            <a:r>
              <a:rPr lang="en-GB" sz="1400" dirty="0" err="1" smtClean="0"/>
              <a:t>diagnostice</a:t>
            </a:r>
            <a:r>
              <a:rPr lang="en-GB" sz="1400" dirty="0" smtClean="0"/>
              <a:t>.</a:t>
            </a:r>
            <a:endParaRPr lang="cs-CZ" sz="1400" dirty="0" smtClean="0"/>
          </a:p>
          <a:p>
            <a:endParaRPr lang="cs-CZ" sz="1400" dirty="0" smtClean="0"/>
          </a:p>
          <a:p>
            <a:r>
              <a:rPr lang="en-GB" sz="1400" dirty="0" err="1" smtClean="0"/>
              <a:t>Tým</a:t>
            </a:r>
            <a:r>
              <a:rPr lang="en-GB" sz="1400" dirty="0" smtClean="0"/>
              <a:t> </a:t>
            </a:r>
            <a:r>
              <a:rPr lang="en-GB" sz="1400" dirty="0"/>
              <a:t>TOPTEC je v </a:t>
            </a:r>
            <a:r>
              <a:rPr lang="en-GB" sz="1400" dirty="0" err="1" smtClean="0"/>
              <a:t>současnosti</a:t>
            </a:r>
            <a:r>
              <a:rPr lang="cs-CZ" sz="1400" dirty="0" smtClean="0"/>
              <a:t> </a:t>
            </a:r>
            <a:r>
              <a:rPr lang="en-GB" sz="1400" dirty="0" err="1" smtClean="0"/>
              <a:t>nucen</a:t>
            </a:r>
            <a:r>
              <a:rPr lang="en-GB" sz="1400" dirty="0" smtClean="0"/>
              <a:t> </a:t>
            </a:r>
            <a:r>
              <a:rPr lang="en-GB" sz="1400" dirty="0" err="1"/>
              <a:t>odmítat</a:t>
            </a:r>
            <a:r>
              <a:rPr lang="en-GB" sz="1400" dirty="0"/>
              <a:t> </a:t>
            </a:r>
            <a:r>
              <a:rPr lang="en-GB" sz="1400" dirty="0" err="1"/>
              <a:t>více</a:t>
            </a:r>
            <a:r>
              <a:rPr lang="en-GB" sz="1400" dirty="0"/>
              <a:t> </a:t>
            </a:r>
            <a:r>
              <a:rPr lang="en-GB" sz="1400" dirty="0" err="1"/>
              <a:t>než</a:t>
            </a:r>
            <a:r>
              <a:rPr lang="en-GB" sz="1400" dirty="0"/>
              <a:t> </a:t>
            </a:r>
            <a:r>
              <a:rPr lang="en-GB" sz="1400" dirty="0" err="1" smtClean="0"/>
              <a:t>polovinu</a:t>
            </a:r>
            <a:r>
              <a:rPr lang="cs-CZ" sz="1400" dirty="0" smtClean="0"/>
              <a:t> </a:t>
            </a:r>
            <a:r>
              <a:rPr lang="en-GB" sz="1400" dirty="0" err="1" smtClean="0"/>
              <a:t>žádostí</a:t>
            </a:r>
            <a:r>
              <a:rPr lang="en-GB" sz="1400" dirty="0" smtClean="0"/>
              <a:t> o</a:t>
            </a:r>
            <a:r>
              <a:rPr lang="cs-CZ" sz="1400" dirty="0"/>
              <a:t> </a:t>
            </a:r>
            <a:r>
              <a:rPr lang="en-GB" sz="1400" dirty="0" err="1" smtClean="0"/>
              <a:t>spolupráci</a:t>
            </a:r>
            <a:r>
              <a:rPr lang="en-GB" sz="1400" dirty="0" smtClean="0"/>
              <a:t> </a:t>
            </a:r>
            <a:r>
              <a:rPr lang="en-GB" sz="1400" dirty="0" err="1"/>
              <a:t>ve</a:t>
            </a:r>
            <a:r>
              <a:rPr lang="en-GB" sz="1400" dirty="0"/>
              <a:t> SPACE </a:t>
            </a:r>
            <a:r>
              <a:rPr lang="en-GB" sz="1400" dirty="0" err="1" smtClean="0"/>
              <a:t>i</a:t>
            </a:r>
            <a:r>
              <a:rPr lang="cs-CZ" sz="1400" dirty="0" smtClean="0"/>
              <a:t> </a:t>
            </a:r>
            <a:r>
              <a:rPr lang="en-GB" sz="1400" dirty="0" err="1" smtClean="0"/>
              <a:t>jiných</a:t>
            </a:r>
            <a:r>
              <a:rPr lang="en-GB" sz="1400" dirty="0" smtClean="0"/>
              <a:t> </a:t>
            </a:r>
            <a:r>
              <a:rPr lang="en-GB" sz="1400" dirty="0" err="1"/>
              <a:t>oblastech</a:t>
            </a:r>
            <a:r>
              <a:rPr lang="en-GB" sz="1400" dirty="0"/>
              <a:t> z </a:t>
            </a:r>
            <a:r>
              <a:rPr lang="en-GB" sz="1400" dirty="0" err="1"/>
              <a:t>kapacitních</a:t>
            </a:r>
            <a:r>
              <a:rPr lang="en-GB" sz="1400" dirty="0"/>
              <a:t> </a:t>
            </a:r>
            <a:r>
              <a:rPr lang="en-GB" sz="1400" dirty="0" err="1" smtClean="0"/>
              <a:t>důvodů</a:t>
            </a:r>
            <a:r>
              <a:rPr lang="cs-CZ" sz="1400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prostory</a:t>
            </a:r>
            <a:r>
              <a:rPr lang="en-GB" sz="1400" dirty="0"/>
              <a:t>, </a:t>
            </a:r>
            <a:r>
              <a:rPr lang="en-GB" sz="1400" dirty="0" err="1"/>
              <a:t>zaměstnanci</a:t>
            </a:r>
            <a:r>
              <a:rPr lang="en-GB" sz="1400" dirty="0" smtClean="0"/>
              <a:t>).</a:t>
            </a:r>
            <a:endParaRPr lang="cs-CZ" sz="1400" dirty="0" smtClean="0"/>
          </a:p>
          <a:p>
            <a:endParaRPr lang="cs-CZ" sz="1400" dirty="0" smtClean="0"/>
          </a:p>
          <a:p>
            <a:r>
              <a:rPr lang="cs-CZ" sz="1400" dirty="0" smtClean="0"/>
              <a:t>Navíc </a:t>
            </a:r>
            <a:r>
              <a:rPr lang="en-GB" sz="1400" dirty="0"/>
              <a:t>– </a:t>
            </a:r>
            <a:r>
              <a:rPr lang="cs-CZ" sz="1400" dirty="0"/>
              <a:t>končí nám </a:t>
            </a:r>
            <a:r>
              <a:rPr lang="cs-CZ" sz="1400" dirty="0" smtClean="0"/>
              <a:t>pronájem současných prostor </a:t>
            </a:r>
          </a:p>
          <a:p>
            <a:endParaRPr lang="en-GB" sz="1400" dirty="0"/>
          </a:p>
          <a:p>
            <a:r>
              <a:rPr lang="en-GB" sz="1400" dirty="0" err="1" smtClean="0"/>
              <a:t>Chceme</a:t>
            </a:r>
            <a:r>
              <a:rPr lang="en-GB" sz="1400" dirty="0" smtClean="0"/>
              <a:t> </a:t>
            </a:r>
            <a:r>
              <a:rPr lang="en-GB" sz="1400" dirty="0" err="1"/>
              <a:t>naše</a:t>
            </a:r>
            <a:r>
              <a:rPr lang="en-GB" sz="1400" dirty="0"/>
              <a:t> </a:t>
            </a:r>
            <a:r>
              <a:rPr lang="en-GB" sz="1400" dirty="0" err="1"/>
              <a:t>aktivity</a:t>
            </a:r>
            <a:r>
              <a:rPr lang="en-GB" sz="1400" dirty="0"/>
              <a:t> </a:t>
            </a:r>
            <a:r>
              <a:rPr lang="en-GB" sz="1400" dirty="0" err="1"/>
              <a:t>rozšířit</a:t>
            </a:r>
            <a:r>
              <a:rPr lang="en-GB" sz="1400" dirty="0"/>
              <a:t> </a:t>
            </a:r>
            <a:r>
              <a:rPr lang="en-GB" sz="1400" dirty="0" smtClean="0"/>
              <a:t>a</a:t>
            </a:r>
            <a:r>
              <a:rPr lang="cs-CZ" sz="1400" dirty="0" smtClean="0"/>
              <a:t> </a:t>
            </a:r>
            <a:r>
              <a:rPr lang="en-GB" sz="1400" dirty="0" err="1" smtClean="0"/>
              <a:t>posunout</a:t>
            </a:r>
            <a:r>
              <a:rPr lang="en-GB" sz="1400" dirty="0" smtClean="0"/>
              <a:t> </a:t>
            </a:r>
            <a:r>
              <a:rPr lang="en-GB" sz="1400" dirty="0"/>
              <a:t>se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novou</a:t>
            </a:r>
            <a:r>
              <a:rPr lang="en-GB" sz="1400" dirty="0"/>
              <a:t> </a:t>
            </a:r>
            <a:r>
              <a:rPr lang="en-GB" sz="1400" dirty="0" err="1"/>
              <a:t>úroveň</a:t>
            </a:r>
            <a:r>
              <a:rPr lang="en-GB" sz="1400" dirty="0"/>
              <a:t> </a:t>
            </a:r>
            <a:r>
              <a:rPr lang="en-GB" sz="1400" dirty="0" err="1" smtClean="0"/>
              <a:t>VaV</a:t>
            </a:r>
            <a:r>
              <a:rPr lang="cs-CZ" sz="1400" dirty="0" smtClean="0"/>
              <a:t> </a:t>
            </a:r>
            <a:r>
              <a:rPr lang="en-GB" sz="1400" dirty="0" err="1" smtClean="0"/>
              <a:t>služeb</a:t>
            </a:r>
            <a:r>
              <a:rPr lang="en-GB" sz="1400" dirty="0"/>
              <a:t>. OPTIKA PRO </a:t>
            </a:r>
            <a:r>
              <a:rPr lang="en-GB" sz="1400" dirty="0" smtClean="0"/>
              <a:t>SPACE</a:t>
            </a:r>
            <a:r>
              <a:rPr lang="cs-CZ" sz="1400" dirty="0" smtClean="0"/>
              <a:t> - </a:t>
            </a:r>
            <a:r>
              <a:rPr lang="en-GB" sz="1400" dirty="0" err="1" smtClean="0"/>
              <a:t>Míříme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cs-CZ" sz="1400" dirty="0" smtClean="0"/>
              <a:t> pozici</a:t>
            </a:r>
            <a:r>
              <a:rPr lang="en-GB" sz="1400" dirty="0" smtClean="0"/>
              <a:t> </a:t>
            </a:r>
            <a:r>
              <a:rPr lang="en-GB" sz="1400" dirty="0"/>
              <a:t>Principal </a:t>
            </a:r>
            <a:r>
              <a:rPr lang="en-GB" sz="1400" dirty="0" smtClean="0"/>
              <a:t>Investigator</a:t>
            </a:r>
            <a:endParaRPr lang="cs-CZ" sz="1400" dirty="0" smtClean="0"/>
          </a:p>
          <a:p>
            <a:endParaRPr lang="cs-CZ" sz="1400" dirty="0"/>
          </a:p>
          <a:p>
            <a:r>
              <a:rPr lang="cs-CZ" sz="1400" dirty="0"/>
              <a:t>D</a:t>
            </a:r>
            <a:r>
              <a:rPr lang="cs-CZ" sz="1400" dirty="0" smtClean="0"/>
              <a:t>ále  </a:t>
            </a:r>
            <a:r>
              <a:rPr lang="cs-CZ" sz="1400" dirty="0" err="1" smtClean="0"/>
              <a:t>rozvííjíme</a:t>
            </a:r>
            <a:r>
              <a:rPr lang="en-GB" sz="1400" dirty="0" smtClean="0"/>
              <a:t> </a:t>
            </a:r>
            <a:r>
              <a:rPr lang="en-GB" sz="1400" dirty="0" err="1" smtClean="0"/>
              <a:t>sm</a:t>
            </a:r>
            <a:r>
              <a:rPr lang="cs-CZ" sz="1400" dirty="0" err="1" smtClean="0"/>
              <a:t>ěry</a:t>
            </a:r>
            <a:r>
              <a:rPr lang="cs-CZ" sz="1400" dirty="0" smtClean="0"/>
              <a:t>  </a:t>
            </a:r>
            <a:r>
              <a:rPr lang="cs-CZ" sz="1400" dirty="0" err="1" smtClean="0"/>
              <a:t>space</a:t>
            </a:r>
            <a:r>
              <a:rPr lang="cs-CZ" sz="1400" dirty="0" smtClean="0"/>
              <a:t>, diagnostika (polovodiče, krystaly), metrologie, lasery</a:t>
            </a:r>
          </a:p>
          <a:p>
            <a:endParaRPr lang="en-GB" sz="1400" dirty="0"/>
          </a:p>
          <a:p>
            <a:r>
              <a:rPr lang="en-GB" sz="1400" dirty="0" smtClean="0"/>
              <a:t>Z</a:t>
            </a:r>
            <a:r>
              <a:rPr lang="cs-CZ" sz="1400" dirty="0" err="1" smtClean="0"/>
              <a:t>ískali</a:t>
            </a:r>
            <a:r>
              <a:rPr lang="cs-CZ" sz="1400" dirty="0" smtClean="0"/>
              <a:t> jsme </a:t>
            </a:r>
            <a:r>
              <a:rPr lang="en-GB" sz="1400" dirty="0" err="1" smtClean="0"/>
              <a:t>pozemek</a:t>
            </a:r>
            <a:r>
              <a:rPr lang="cs-CZ" sz="1400" dirty="0" smtClean="0"/>
              <a:t>,</a:t>
            </a:r>
            <a:r>
              <a:rPr lang="en-GB" sz="1400" dirty="0" smtClean="0"/>
              <a:t> </a:t>
            </a:r>
            <a:r>
              <a:rPr lang="cs-CZ" sz="1400" dirty="0" smtClean="0"/>
              <a:t>máme projekt, máme územní rozhodnutí</a:t>
            </a:r>
          </a:p>
          <a:p>
            <a:endParaRPr lang="cs-CZ" sz="1400" dirty="0" smtClean="0"/>
          </a:p>
          <a:p>
            <a:r>
              <a:rPr lang="cs-CZ" sz="1400" dirty="0" smtClean="0"/>
              <a:t>Máme p</a:t>
            </a:r>
            <a:r>
              <a:rPr lang="en-GB" sz="1400" dirty="0" err="1" smtClean="0"/>
              <a:t>odpor</a:t>
            </a:r>
            <a:r>
              <a:rPr lang="cs-CZ" sz="1400" dirty="0" smtClean="0"/>
              <a:t>u</a:t>
            </a:r>
            <a:r>
              <a:rPr lang="en-GB" sz="1400" dirty="0" smtClean="0"/>
              <a:t> </a:t>
            </a:r>
            <a:r>
              <a:rPr lang="en-GB" sz="1400" dirty="0" err="1"/>
              <a:t>mateřské</a:t>
            </a:r>
            <a:r>
              <a:rPr lang="en-GB" sz="1400" dirty="0"/>
              <a:t> </a:t>
            </a:r>
            <a:r>
              <a:rPr lang="en-GB" sz="1400" dirty="0" err="1" smtClean="0"/>
              <a:t>instituce</a:t>
            </a:r>
            <a:r>
              <a:rPr lang="en-GB" sz="1400" dirty="0" smtClean="0"/>
              <a:t>,</a:t>
            </a:r>
            <a:r>
              <a:rPr lang="cs-CZ" sz="1400" dirty="0"/>
              <a:t> </a:t>
            </a:r>
            <a:r>
              <a:rPr lang="en-GB" sz="1400" dirty="0" err="1" smtClean="0"/>
              <a:t>Města</a:t>
            </a:r>
            <a:r>
              <a:rPr lang="en-GB" sz="1400" dirty="0" smtClean="0"/>
              <a:t> </a:t>
            </a:r>
            <a:r>
              <a:rPr lang="en-GB" sz="1400" dirty="0" err="1"/>
              <a:t>Turnova</a:t>
            </a:r>
            <a:r>
              <a:rPr lang="en-GB" sz="1400" dirty="0"/>
              <a:t>, </a:t>
            </a:r>
            <a:r>
              <a:rPr lang="en-GB" sz="1400" dirty="0" err="1"/>
              <a:t>Kraje</a:t>
            </a:r>
            <a:r>
              <a:rPr lang="en-GB" sz="1400" dirty="0"/>
              <a:t> a </a:t>
            </a:r>
            <a:r>
              <a:rPr lang="cs-CZ" sz="1400" dirty="0" smtClean="0"/>
              <a:t>potřebujeme získat finanční zajištění – zřejmě z externích zdrojů.</a:t>
            </a:r>
            <a:endParaRPr lang="en-GB" sz="1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5144" y="1172927"/>
            <a:ext cx="11161713" cy="540544"/>
          </a:xfrm>
        </p:spPr>
        <p:txBody>
          <a:bodyPr>
            <a:normAutofit/>
          </a:bodyPr>
          <a:lstStyle/>
          <a:p>
            <a:r>
              <a:rPr lang="cs-CZ" dirty="0" smtClean="0"/>
              <a:t>SITUACE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8910" t="9728"/>
          <a:stretch/>
        </p:blipFill>
        <p:spPr>
          <a:xfrm>
            <a:off x="8094462" y="3840036"/>
            <a:ext cx="3431501" cy="23774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62" y="1374577"/>
            <a:ext cx="3431501" cy="22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9455" y="2085296"/>
            <a:ext cx="7244361" cy="4525274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pPr lvl="0"/>
            <a:r>
              <a:rPr lang="cs-CZ" sz="1600" b="0" dirty="0" smtClean="0"/>
              <a:t>Proč  - co nás k tomu vede – končící pronájem + potřeba rozvoje</a:t>
            </a:r>
          </a:p>
          <a:p>
            <a:pPr lvl="0"/>
            <a:endParaRPr lang="cs-CZ" sz="1600" b="0" dirty="0"/>
          </a:p>
          <a:p>
            <a:pPr lvl="0"/>
            <a:r>
              <a:rPr lang="cs-CZ" sz="1600" b="0" dirty="0" smtClean="0"/>
              <a:t>Nové technologie – super čisté prostory, vysoké místnosti, výkonná klimatizace, teplotní stabilita, atd.</a:t>
            </a:r>
          </a:p>
          <a:p>
            <a:pPr lvl="0"/>
            <a:endParaRPr lang="cs-CZ" sz="1600" b="0" dirty="0"/>
          </a:p>
          <a:p>
            <a:pPr lvl="0"/>
            <a:r>
              <a:rPr lang="cs-CZ" sz="1600" b="0" dirty="0" smtClean="0"/>
              <a:t>Reflektujeme potřeby průmyslu – LK / ČR</a:t>
            </a:r>
          </a:p>
          <a:p>
            <a:pPr lvl="0"/>
            <a:endParaRPr lang="cs-CZ" sz="1600" b="0" dirty="0"/>
          </a:p>
          <a:p>
            <a:pPr lvl="0"/>
            <a:r>
              <a:rPr lang="cs-CZ" sz="1600" b="0" dirty="0" smtClean="0"/>
              <a:t>Ambice – naše i národní – možný dlouhodobý pokles příjmů z automobilového průmyslu, je třeba rozvíjet průmysl jiný</a:t>
            </a:r>
            <a:endParaRPr lang="en-US" sz="1600" b="0" dirty="0"/>
          </a:p>
        </p:txBody>
      </p:sp>
      <p:sp>
        <p:nvSpPr>
          <p:cNvPr id="18" name="Nadpis 7">
            <a:extLst>
              <a:ext uri="{FF2B5EF4-FFF2-40B4-BE49-F238E27FC236}">
                <a16:creationId xmlns:a16="http://schemas.microsoft.com/office/drawing/2014/main" id="{A7E214BC-FFEC-401D-AFD2-481FBE8BD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455" y="1373056"/>
            <a:ext cx="7410327" cy="586406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smtClean="0"/>
              <a:t>Záměr stavby budovy</a:t>
            </a: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155" y="3951387"/>
            <a:ext cx="3104380" cy="20340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2733"/>
          <a:stretch/>
        </p:blipFill>
        <p:spPr>
          <a:xfrm>
            <a:off x="8417155" y="1373056"/>
            <a:ext cx="3104380" cy="23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515144" y="1921936"/>
            <a:ext cx="10585247" cy="103808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Ročně desítky projektů spolupráce s průmyslem</a:t>
            </a:r>
            <a:endParaRPr lang="cs-CZ" sz="1800" dirty="0"/>
          </a:p>
          <a:p>
            <a:r>
              <a:rPr lang="cs-CZ" sz="1800" dirty="0" smtClean="0"/>
              <a:t>ELCOM, CRYTUR, MEOPTA, SQS, ATS, FRENTECH, POLPUR, PRECIOSA</a:t>
            </a:r>
            <a:r>
              <a:rPr lang="cs-CZ" sz="1800" dirty="0"/>
              <a:t>.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15144" y="2619986"/>
            <a:ext cx="7799297" cy="3751223"/>
          </a:xfrm>
        </p:spPr>
        <p:txBody>
          <a:bodyPr>
            <a:noAutofit/>
          </a:bodyPr>
          <a:lstStyle/>
          <a:p>
            <a:r>
              <a:rPr lang="en-GB" sz="1600" b="1" dirty="0" err="1" smtClean="0"/>
              <a:t>Automatické</a:t>
            </a:r>
            <a:r>
              <a:rPr lang="en-GB" sz="1600" b="1" dirty="0" smtClean="0"/>
              <a:t> </a:t>
            </a:r>
            <a:r>
              <a:rPr lang="en-GB" sz="1600" b="1" dirty="0" err="1"/>
              <a:t>měření</a:t>
            </a:r>
            <a:r>
              <a:rPr lang="en-GB" sz="1600" b="1" dirty="0"/>
              <a:t> </a:t>
            </a:r>
            <a:r>
              <a:rPr lang="en-GB" sz="1600" b="1" dirty="0" err="1"/>
              <a:t>parametrů</a:t>
            </a:r>
            <a:r>
              <a:rPr lang="en-GB" sz="1600" b="1" dirty="0"/>
              <a:t> </a:t>
            </a:r>
            <a:r>
              <a:rPr lang="en-GB" sz="1600" b="1" dirty="0" err="1"/>
              <a:t>světlometů</a:t>
            </a:r>
            <a:endParaRPr lang="en-GB" sz="1600" b="1" dirty="0"/>
          </a:p>
          <a:p>
            <a:r>
              <a:rPr lang="cs-CZ" sz="1600" dirty="0" smtClean="0"/>
              <a:t>	</a:t>
            </a:r>
            <a:r>
              <a:rPr lang="en-GB" sz="1600" dirty="0" err="1" smtClean="0"/>
              <a:t>Cíl</a:t>
            </a:r>
            <a:r>
              <a:rPr lang="en-GB" sz="1600" dirty="0"/>
              <a:t>: </a:t>
            </a:r>
            <a:r>
              <a:rPr lang="en-GB" sz="1600" dirty="0" err="1"/>
              <a:t>Dlouhodobá</a:t>
            </a:r>
            <a:r>
              <a:rPr lang="en-GB" sz="1600" dirty="0"/>
              <a:t> </a:t>
            </a:r>
            <a:r>
              <a:rPr lang="en-GB" sz="1600" dirty="0" err="1"/>
              <a:t>spolupráce</a:t>
            </a:r>
            <a:r>
              <a:rPr lang="en-GB" sz="1600" dirty="0"/>
              <a:t> se </a:t>
            </a:r>
            <a:r>
              <a:rPr lang="en-GB" sz="1600" dirty="0" err="1"/>
              <a:t>společností</a:t>
            </a:r>
            <a:r>
              <a:rPr lang="en-GB" sz="1600" dirty="0"/>
              <a:t> </a:t>
            </a:r>
            <a:r>
              <a:rPr lang="en-GB" sz="1600" dirty="0" err="1"/>
              <a:t>Elcom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smtClean="0"/>
              <a:t>	</a:t>
            </a:r>
            <a:r>
              <a:rPr lang="en-GB" sz="1600" dirty="0" err="1" smtClean="0"/>
              <a:t>poloautomatických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měřicích</a:t>
            </a:r>
            <a:r>
              <a:rPr lang="en-GB" sz="1600" dirty="0" smtClean="0"/>
              <a:t> </a:t>
            </a:r>
            <a:r>
              <a:rPr lang="en-GB" sz="1600" dirty="0" err="1" smtClean="0"/>
              <a:t>boxech</a:t>
            </a:r>
            <a:r>
              <a:rPr lang="en-GB" sz="1600" dirty="0"/>
              <a:t>, software </a:t>
            </a:r>
            <a:r>
              <a:rPr lang="en-GB" sz="1600" dirty="0" err="1"/>
              <a:t>optických</a:t>
            </a:r>
            <a:r>
              <a:rPr lang="en-GB" sz="1600" dirty="0"/>
              <a:t> </a:t>
            </a:r>
            <a:r>
              <a:rPr lang="en-GB" sz="1600" dirty="0" err="1" smtClean="0"/>
              <a:t>kamer</a:t>
            </a:r>
            <a:r>
              <a:rPr lang="cs-CZ" sz="1600" dirty="0" smtClean="0"/>
              <a:t>.</a:t>
            </a:r>
            <a:endParaRPr lang="en-GB" sz="1600" dirty="0"/>
          </a:p>
          <a:p>
            <a:r>
              <a:rPr lang="en-GB" sz="1600" b="1" dirty="0" err="1" smtClean="0"/>
              <a:t>Maticové</a:t>
            </a:r>
            <a:r>
              <a:rPr lang="en-GB" sz="1600" b="1" dirty="0" smtClean="0"/>
              <a:t> </a:t>
            </a:r>
            <a:r>
              <a:rPr lang="en-GB" sz="1600" b="1" dirty="0" err="1"/>
              <a:t>měření</a:t>
            </a:r>
            <a:r>
              <a:rPr lang="en-GB" sz="1600" b="1" dirty="0"/>
              <a:t> </a:t>
            </a:r>
            <a:r>
              <a:rPr lang="en-GB" sz="1600" b="1" dirty="0" err="1"/>
              <a:t>teploty</a:t>
            </a:r>
            <a:r>
              <a:rPr lang="en-GB" sz="1600" b="1" dirty="0"/>
              <a:t> </a:t>
            </a:r>
            <a:r>
              <a:rPr lang="en-GB" sz="1600" b="1" dirty="0" err="1"/>
              <a:t>asfaltu</a:t>
            </a:r>
            <a:r>
              <a:rPr lang="en-GB" sz="1600" b="1" dirty="0"/>
              <a:t> v </a:t>
            </a:r>
            <a:r>
              <a:rPr lang="en-GB" sz="1600" b="1" dirty="0" err="1"/>
              <a:t>extrémně</a:t>
            </a:r>
            <a:r>
              <a:rPr lang="en-GB" sz="1600" b="1" dirty="0"/>
              <a:t> </a:t>
            </a:r>
            <a:r>
              <a:rPr lang="cs-CZ" sz="1600" b="1" dirty="0" smtClean="0"/>
              <a:t>náročných</a:t>
            </a:r>
            <a:r>
              <a:rPr lang="en-GB" sz="1600" b="1" dirty="0" smtClean="0"/>
              <a:t> </a:t>
            </a:r>
            <a:r>
              <a:rPr lang="en-GB" sz="1600" b="1" dirty="0" err="1"/>
              <a:t>podmínkách</a:t>
            </a:r>
            <a:endParaRPr lang="en-GB" sz="1600" b="1" dirty="0"/>
          </a:p>
          <a:p>
            <a:r>
              <a:rPr lang="cs-CZ" sz="1600" dirty="0" smtClean="0"/>
              <a:t>	</a:t>
            </a:r>
            <a:r>
              <a:rPr lang="en-GB" sz="1600" dirty="0" err="1" smtClean="0"/>
              <a:t>Cíl</a:t>
            </a:r>
            <a:r>
              <a:rPr lang="en-GB" sz="1600" dirty="0" smtClean="0"/>
              <a:t> </a:t>
            </a:r>
            <a:r>
              <a:rPr lang="en-GB" sz="1600" dirty="0"/>
              <a:t>- </a:t>
            </a:r>
            <a:r>
              <a:rPr lang="en-GB" sz="1600" dirty="0" err="1"/>
              <a:t>Optimalizace</a:t>
            </a:r>
            <a:r>
              <a:rPr lang="en-GB" sz="1600" dirty="0"/>
              <a:t> </a:t>
            </a:r>
            <a:r>
              <a:rPr lang="en-GB" sz="1600" dirty="0" err="1"/>
              <a:t>teploměrů</a:t>
            </a:r>
            <a:r>
              <a:rPr lang="en-GB" sz="1600" dirty="0"/>
              <a:t> s </a:t>
            </a:r>
            <a:r>
              <a:rPr lang="en-GB" sz="1600" dirty="0" err="1"/>
              <a:t>ohledem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nízkou</a:t>
            </a:r>
            <a:r>
              <a:rPr lang="en-GB" sz="1600" dirty="0"/>
              <a:t> </a:t>
            </a:r>
            <a:r>
              <a:rPr lang="en-GB" sz="1600" dirty="0" err="1"/>
              <a:t>citlivost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vnější</a:t>
            </a:r>
            <a:r>
              <a:rPr lang="en-GB" sz="1600" dirty="0"/>
              <a:t> </a:t>
            </a:r>
            <a:r>
              <a:rPr lang="en-GB" sz="1600" dirty="0" smtClean="0"/>
              <a:t>	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tepla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směrové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charakteristiky</a:t>
            </a:r>
            <a:r>
              <a:rPr lang="cs-CZ" sz="1600" dirty="0" smtClean="0"/>
              <a:t>.</a:t>
            </a:r>
            <a:endParaRPr lang="en-GB" sz="1600" dirty="0"/>
          </a:p>
          <a:p>
            <a:r>
              <a:rPr lang="en-GB" sz="1600" b="1" dirty="0" err="1" smtClean="0"/>
              <a:t>Optické</a:t>
            </a:r>
            <a:r>
              <a:rPr lang="en-GB" sz="1600" b="1" dirty="0" smtClean="0"/>
              <a:t> </a:t>
            </a:r>
            <a:r>
              <a:rPr lang="en-GB" sz="1600" b="1" dirty="0" err="1"/>
              <a:t>prvky</a:t>
            </a:r>
            <a:r>
              <a:rPr lang="en-GB" sz="1600" b="1" dirty="0"/>
              <a:t> </a:t>
            </a:r>
            <a:r>
              <a:rPr lang="cs-CZ" sz="1600" b="1" dirty="0" err="1" smtClean="0"/>
              <a:t>freeform</a:t>
            </a:r>
            <a:r>
              <a:rPr lang="cs-CZ" sz="1600" b="1" dirty="0" smtClean="0"/>
              <a:t> </a:t>
            </a:r>
            <a:r>
              <a:rPr lang="en-GB" sz="1600" b="1" dirty="0" smtClean="0"/>
              <a:t>pro </a:t>
            </a:r>
            <a:r>
              <a:rPr lang="en-GB" sz="1600" b="1" dirty="0" err="1"/>
              <a:t>informační</a:t>
            </a:r>
            <a:r>
              <a:rPr lang="en-GB" sz="1600" b="1" dirty="0"/>
              <a:t> </a:t>
            </a:r>
            <a:r>
              <a:rPr lang="en-GB" sz="1600" b="1" dirty="0" err="1"/>
              <a:t>panely</a:t>
            </a:r>
            <a:endParaRPr lang="en-GB" sz="1600" b="1" dirty="0"/>
          </a:p>
          <a:p>
            <a:r>
              <a:rPr lang="en-GB" sz="1600" dirty="0" smtClean="0"/>
              <a:t>	</a:t>
            </a:r>
            <a:r>
              <a:rPr lang="en-GB" sz="1600" dirty="0" err="1" smtClean="0"/>
              <a:t>Cíl</a:t>
            </a:r>
            <a:r>
              <a:rPr lang="en-GB" sz="1600" dirty="0"/>
              <a:t>: Design a </a:t>
            </a:r>
            <a:r>
              <a:rPr lang="en-GB" sz="1600" dirty="0" err="1" smtClean="0"/>
              <a:t>multikriteriální</a:t>
            </a:r>
            <a:r>
              <a:rPr lang="en-GB" sz="1600" dirty="0" smtClean="0"/>
              <a:t> </a:t>
            </a:r>
            <a:r>
              <a:rPr lang="en-GB" sz="1600" dirty="0" err="1"/>
              <a:t>optimalizace</a:t>
            </a:r>
            <a:r>
              <a:rPr lang="en-GB" sz="1600" dirty="0"/>
              <a:t> </a:t>
            </a:r>
            <a:r>
              <a:rPr lang="en-GB" sz="1600" dirty="0" err="1"/>
              <a:t>informačních</a:t>
            </a:r>
            <a:r>
              <a:rPr lang="en-GB" sz="1600" dirty="0"/>
              <a:t> </a:t>
            </a:r>
            <a:r>
              <a:rPr lang="en-GB" sz="1600" dirty="0" err="1"/>
              <a:t>panelů</a:t>
            </a:r>
            <a:r>
              <a:rPr lang="en-GB" sz="1600" dirty="0"/>
              <a:t> </a:t>
            </a:r>
            <a:r>
              <a:rPr lang="en-GB" sz="1600" dirty="0" err="1"/>
              <a:t>prvků</a:t>
            </a:r>
            <a:r>
              <a:rPr lang="en-GB" sz="1600" dirty="0"/>
              <a:t> - </a:t>
            </a:r>
            <a:r>
              <a:rPr lang="en-GB" sz="1600" dirty="0" smtClean="0"/>
              <a:t>	</a:t>
            </a:r>
            <a:r>
              <a:rPr lang="en-GB" sz="1600" dirty="0" err="1" smtClean="0"/>
              <a:t>směrové</a:t>
            </a:r>
            <a:r>
              <a:rPr lang="en-GB" sz="1600" dirty="0" smtClean="0"/>
              <a:t> </a:t>
            </a:r>
            <a:r>
              <a:rPr lang="en-GB" sz="1600" dirty="0" err="1"/>
              <a:t>charakteristiky</a:t>
            </a:r>
            <a:r>
              <a:rPr lang="en-GB" sz="1600" dirty="0"/>
              <a:t>, </a:t>
            </a:r>
            <a:r>
              <a:rPr lang="en-GB" sz="1600" dirty="0" err="1"/>
              <a:t>duchové</a:t>
            </a:r>
            <a:r>
              <a:rPr lang="en-GB" sz="1600" dirty="0"/>
              <a:t>,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/>
              <a:t>barev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 smtClean="0"/>
              <a:t>.</a:t>
            </a:r>
            <a:endParaRPr lang="en-GB" sz="1600" dirty="0"/>
          </a:p>
          <a:p>
            <a:r>
              <a:rPr lang="cs-CZ" sz="1600" b="1" dirty="0" err="1" smtClean="0"/>
              <a:t>Freeform</a:t>
            </a:r>
            <a:r>
              <a:rPr lang="cs-CZ" sz="1600" b="1" dirty="0" smtClean="0"/>
              <a:t> optické </a:t>
            </a:r>
            <a:r>
              <a:rPr lang="en-GB" sz="1600" b="1" dirty="0" err="1" smtClean="0"/>
              <a:t>prvky</a:t>
            </a:r>
            <a:r>
              <a:rPr lang="en-GB" sz="1600" b="1" dirty="0" smtClean="0"/>
              <a:t> </a:t>
            </a:r>
            <a:r>
              <a:rPr lang="en-GB" sz="1600" b="1" dirty="0"/>
              <a:t>pro super </a:t>
            </a:r>
            <a:r>
              <a:rPr lang="en-GB" sz="1600" b="1" dirty="0" err="1"/>
              <a:t>výkonné</a:t>
            </a:r>
            <a:r>
              <a:rPr lang="en-GB" sz="1600" b="1" dirty="0"/>
              <a:t> </a:t>
            </a:r>
            <a:r>
              <a:rPr lang="en-GB" sz="1600" b="1" dirty="0" err="1"/>
              <a:t>lasery</a:t>
            </a:r>
            <a:endParaRPr lang="en-GB" sz="1600" b="1" dirty="0"/>
          </a:p>
          <a:p>
            <a:r>
              <a:rPr lang="cs-CZ" sz="1600" dirty="0" smtClean="0"/>
              <a:t>	</a:t>
            </a:r>
            <a:r>
              <a:rPr lang="en-GB" sz="1600" dirty="0" err="1" smtClean="0"/>
              <a:t>Cíl</a:t>
            </a:r>
            <a:r>
              <a:rPr lang="en-GB" sz="1600" dirty="0"/>
              <a:t>: </a:t>
            </a:r>
            <a:r>
              <a:rPr lang="en-GB" sz="1600" dirty="0" err="1"/>
              <a:t>Vyvinout</a:t>
            </a:r>
            <a:r>
              <a:rPr lang="en-GB" sz="1600" dirty="0"/>
              <a:t> </a:t>
            </a:r>
            <a:r>
              <a:rPr lang="en-GB" sz="1600" dirty="0" err="1"/>
              <a:t>nové</a:t>
            </a:r>
            <a:r>
              <a:rPr lang="en-GB" sz="1600" dirty="0"/>
              <a:t> </a:t>
            </a:r>
            <a:r>
              <a:rPr lang="en-GB" sz="1600" dirty="0" err="1"/>
              <a:t>způsoby</a:t>
            </a:r>
            <a:r>
              <a:rPr lang="en-GB" sz="1600" dirty="0"/>
              <a:t> </a:t>
            </a:r>
            <a:r>
              <a:rPr lang="en-GB" sz="1600" dirty="0" err="1"/>
              <a:t>spojování</a:t>
            </a:r>
            <a:r>
              <a:rPr lang="en-GB" sz="1600" dirty="0"/>
              <a:t> </a:t>
            </a:r>
            <a:r>
              <a:rPr lang="en-GB" sz="1600" dirty="0" err="1"/>
              <a:t>vysoce</a:t>
            </a:r>
            <a:r>
              <a:rPr lang="en-GB" sz="1600" dirty="0"/>
              <a:t> </a:t>
            </a:r>
            <a:r>
              <a:rPr lang="en-GB" sz="1600" dirty="0" err="1"/>
              <a:t>výkonných</a:t>
            </a:r>
            <a:r>
              <a:rPr lang="en-GB" sz="1600" dirty="0"/>
              <a:t> </a:t>
            </a:r>
            <a:r>
              <a:rPr lang="en-GB" sz="1600" dirty="0" err="1"/>
              <a:t>laserových</a:t>
            </a:r>
            <a:r>
              <a:rPr lang="en-GB" sz="1600" dirty="0"/>
              <a:t> </a:t>
            </a:r>
            <a:r>
              <a:rPr lang="en-GB" sz="1600" dirty="0" smtClean="0"/>
              <a:t>	</a:t>
            </a:r>
            <a:r>
              <a:rPr lang="en-GB" sz="1600" dirty="0" err="1" smtClean="0"/>
              <a:t>diod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 smtClean="0"/>
              <a:t>vláknovými</a:t>
            </a:r>
            <a:r>
              <a:rPr lang="en-GB" sz="1600" dirty="0" smtClean="0"/>
              <a:t> </a:t>
            </a:r>
            <a:r>
              <a:rPr lang="en-GB" sz="1600" dirty="0" err="1" smtClean="0"/>
              <a:t>lasery</a:t>
            </a:r>
            <a:r>
              <a:rPr lang="cs-CZ" sz="1600" dirty="0" smtClean="0"/>
              <a:t>.</a:t>
            </a:r>
            <a:endParaRPr lang="en-GB" sz="16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5144" y="1290836"/>
            <a:ext cx="11161713" cy="540544"/>
          </a:xfrm>
        </p:spPr>
        <p:txBody>
          <a:bodyPr/>
          <a:lstStyle/>
          <a:p>
            <a:r>
              <a:rPr lang="cs-CZ" dirty="0" smtClean="0"/>
              <a:t>Spolupráce s průmyslem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49" y="3989026"/>
            <a:ext cx="3130646" cy="20829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49" y="1561108"/>
            <a:ext cx="3130646" cy="22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9" y="-9913"/>
            <a:ext cx="10322351" cy="68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1448" y="1161966"/>
            <a:ext cx="11161713" cy="540544"/>
          </a:xfrm>
        </p:spPr>
        <p:txBody>
          <a:bodyPr/>
          <a:lstStyle/>
          <a:p>
            <a:r>
              <a:rPr lang="cs-CZ" dirty="0" smtClean="0"/>
              <a:t>SPACE projekty řešené v TOPTEC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32" y="1702510"/>
            <a:ext cx="2072700" cy="15685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102" y="3165174"/>
            <a:ext cx="1980070" cy="15108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r="15783"/>
          <a:stretch/>
        </p:blipFill>
        <p:spPr>
          <a:xfrm>
            <a:off x="7405499" y="3317007"/>
            <a:ext cx="2062333" cy="14404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r="15951"/>
          <a:stretch/>
        </p:blipFill>
        <p:spPr>
          <a:xfrm>
            <a:off x="9527102" y="1702510"/>
            <a:ext cx="1965033" cy="13813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1" r="2439"/>
          <a:stretch/>
        </p:blipFill>
        <p:spPr>
          <a:xfrm>
            <a:off x="7395132" y="4867143"/>
            <a:ext cx="2076084" cy="1326739"/>
          </a:xfrm>
          <a:prstGeom prst="rect">
            <a:avLst/>
          </a:prstGeom>
        </p:spPr>
      </p:pic>
      <p:pic>
        <p:nvPicPr>
          <p:cNvPr id="1026" name="Picture 2" descr="Ariel Space Mission – European Space Agency M4 Miss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 bwMode="auto">
          <a:xfrm>
            <a:off x="9527102" y="4757433"/>
            <a:ext cx="1980070" cy="14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1448" y="1702510"/>
            <a:ext cx="6681669" cy="4414441"/>
          </a:xfrm>
        </p:spPr>
        <p:txBody>
          <a:bodyPr>
            <a:normAutofit fontScale="25000" lnSpcReduction="20000"/>
          </a:bodyPr>
          <a:lstStyle>
            <a:lvl1pPr>
              <a:defRPr baseline="0"/>
            </a:lvl1pPr>
          </a:lstStyle>
          <a:p>
            <a:r>
              <a:rPr lang="en-GB" sz="5600" b="1" dirty="0" err="1"/>
              <a:t>Optická</a:t>
            </a:r>
            <a:r>
              <a:rPr lang="en-GB" sz="5600" b="1" dirty="0"/>
              <a:t> </a:t>
            </a:r>
            <a:r>
              <a:rPr lang="en-GB" sz="5600" b="1" dirty="0" err="1"/>
              <a:t>část</a:t>
            </a:r>
            <a:r>
              <a:rPr lang="en-GB" sz="5600" b="1" dirty="0"/>
              <a:t> </a:t>
            </a:r>
            <a:r>
              <a:rPr lang="en-GB" sz="5600" b="1" dirty="0" err="1"/>
              <a:t>koronografu</a:t>
            </a:r>
            <a:r>
              <a:rPr lang="en-GB" sz="5600" b="1" dirty="0"/>
              <a:t> METIS </a:t>
            </a:r>
            <a:r>
              <a:rPr lang="en-GB" sz="5600" b="1" dirty="0" err="1"/>
              <a:t>na</a:t>
            </a:r>
            <a:r>
              <a:rPr lang="en-GB" sz="5600" b="1" dirty="0"/>
              <a:t> </a:t>
            </a:r>
            <a:r>
              <a:rPr lang="en-GB" sz="5600" b="1" dirty="0" smtClean="0"/>
              <a:t>SOLAR</a:t>
            </a:r>
            <a:r>
              <a:rPr lang="cs-CZ" sz="5600" b="1" dirty="0" smtClean="0"/>
              <a:t> </a:t>
            </a:r>
            <a:r>
              <a:rPr lang="en-GB" sz="5600" b="1" dirty="0" smtClean="0"/>
              <a:t>ORBITERU</a:t>
            </a:r>
            <a:endParaRPr lang="en-GB" sz="5600" b="1" dirty="0"/>
          </a:p>
          <a:p>
            <a:r>
              <a:rPr lang="cs-CZ" sz="5600" dirty="0" err="1"/>
              <a:t>R</a:t>
            </a:r>
            <a:r>
              <a:rPr lang="en-GB" sz="5600" dirty="0" err="1" smtClean="0"/>
              <a:t>ealizace</a:t>
            </a:r>
            <a:r>
              <a:rPr lang="en-GB" sz="5600" dirty="0" smtClean="0"/>
              <a:t> </a:t>
            </a:r>
            <a:r>
              <a:rPr lang="en-GB" sz="5600" dirty="0" err="1"/>
              <a:t>lehčených</a:t>
            </a:r>
            <a:r>
              <a:rPr lang="en-GB" sz="5600" dirty="0"/>
              <a:t> </a:t>
            </a:r>
            <a:r>
              <a:rPr lang="en-GB" sz="5600" dirty="0" err="1"/>
              <a:t>silně</a:t>
            </a:r>
            <a:r>
              <a:rPr lang="en-GB" sz="5600" dirty="0"/>
              <a:t> </a:t>
            </a:r>
            <a:r>
              <a:rPr lang="en-GB" sz="5600" dirty="0" err="1"/>
              <a:t>asférických</a:t>
            </a:r>
            <a:r>
              <a:rPr lang="en-GB" sz="5600" dirty="0"/>
              <a:t> </a:t>
            </a:r>
            <a:r>
              <a:rPr lang="en-GB" sz="5600" dirty="0" err="1" smtClean="0"/>
              <a:t>zrcadel</a:t>
            </a:r>
            <a:r>
              <a:rPr lang="cs-CZ" sz="5600" dirty="0" smtClean="0"/>
              <a:t> </a:t>
            </a:r>
            <a:r>
              <a:rPr lang="en-GB" sz="5600" dirty="0" smtClean="0"/>
              <a:t>s </a:t>
            </a:r>
            <a:r>
              <a:rPr lang="en-GB" sz="5600" dirty="0" err="1"/>
              <a:t>extrémně</a:t>
            </a:r>
            <a:r>
              <a:rPr lang="en-GB" sz="5600" dirty="0"/>
              <a:t> </a:t>
            </a:r>
            <a:r>
              <a:rPr lang="en-GB" sz="5600" dirty="0" err="1"/>
              <a:t>nízkou</a:t>
            </a:r>
            <a:r>
              <a:rPr lang="en-GB" sz="5600" dirty="0"/>
              <a:t> </a:t>
            </a:r>
            <a:r>
              <a:rPr lang="en-GB" sz="5600" dirty="0" err="1"/>
              <a:t>mikrodrsností</a:t>
            </a:r>
            <a:r>
              <a:rPr lang="en-GB" sz="5600" dirty="0"/>
              <a:t> </a:t>
            </a:r>
            <a:r>
              <a:rPr lang="en-GB" sz="5600" dirty="0" smtClean="0"/>
              <a:t>pro</a:t>
            </a:r>
            <a:r>
              <a:rPr lang="cs-CZ" sz="5600" dirty="0" smtClean="0"/>
              <a:t> </a:t>
            </a:r>
            <a:r>
              <a:rPr lang="en-GB" sz="5600" dirty="0" smtClean="0"/>
              <a:t>121</a:t>
            </a:r>
            <a:r>
              <a:rPr lang="en-GB" sz="5600" dirty="0"/>
              <a:t>, 6 nm </a:t>
            </a:r>
            <a:r>
              <a:rPr lang="en-GB" sz="5600" dirty="0" smtClean="0"/>
              <a:t>EUV</a:t>
            </a:r>
            <a:r>
              <a:rPr lang="cs-CZ" sz="5600" dirty="0" smtClean="0"/>
              <a:t>.</a:t>
            </a:r>
            <a:endParaRPr lang="en-GB" sz="5600" dirty="0"/>
          </a:p>
          <a:p>
            <a:r>
              <a:rPr lang="en-GB" sz="5600" b="1" dirty="0" err="1" smtClean="0"/>
              <a:t>Optika</a:t>
            </a:r>
            <a:r>
              <a:rPr lang="en-GB" sz="5600" b="1" dirty="0" smtClean="0"/>
              <a:t> </a:t>
            </a:r>
            <a:r>
              <a:rPr lang="en-GB" sz="5600" b="1" dirty="0" err="1"/>
              <a:t>koronografu</a:t>
            </a:r>
            <a:r>
              <a:rPr lang="en-GB" sz="5600" b="1" dirty="0"/>
              <a:t> ASPIICS </a:t>
            </a:r>
            <a:r>
              <a:rPr lang="en-GB" sz="5600" b="1" dirty="0" err="1"/>
              <a:t>na</a:t>
            </a:r>
            <a:r>
              <a:rPr lang="en-GB" sz="5600" b="1" dirty="0"/>
              <a:t> </a:t>
            </a:r>
            <a:r>
              <a:rPr lang="en-GB" sz="5600" b="1" dirty="0" err="1" smtClean="0"/>
              <a:t>misi</a:t>
            </a:r>
            <a:r>
              <a:rPr lang="cs-CZ" sz="5600" b="1" dirty="0" smtClean="0"/>
              <a:t> </a:t>
            </a:r>
            <a:r>
              <a:rPr lang="en-GB" sz="5600" b="1" dirty="0" smtClean="0"/>
              <a:t>PROBA </a:t>
            </a:r>
            <a:r>
              <a:rPr lang="en-GB" sz="5600" b="1" dirty="0"/>
              <a:t>3</a:t>
            </a:r>
          </a:p>
          <a:p>
            <a:r>
              <a:rPr lang="cs-CZ" sz="5600" dirty="0" err="1"/>
              <a:t>N</a:t>
            </a:r>
            <a:r>
              <a:rPr lang="en-GB" sz="5600" dirty="0" err="1" smtClean="0"/>
              <a:t>ový</a:t>
            </a:r>
            <a:r>
              <a:rPr lang="en-GB" sz="5600" dirty="0" smtClean="0"/>
              <a:t> </a:t>
            </a:r>
            <a:r>
              <a:rPr lang="en-GB" sz="5600" dirty="0"/>
              <a:t>design, </a:t>
            </a:r>
            <a:r>
              <a:rPr lang="en-GB" sz="5600" dirty="0" err="1"/>
              <a:t>optimalizace</a:t>
            </a:r>
            <a:r>
              <a:rPr lang="en-GB" sz="5600" dirty="0"/>
              <a:t> a </a:t>
            </a:r>
            <a:r>
              <a:rPr lang="en-GB" sz="5600" dirty="0" err="1"/>
              <a:t>realizace</a:t>
            </a:r>
            <a:r>
              <a:rPr lang="en-GB" sz="5600" dirty="0"/>
              <a:t> </a:t>
            </a:r>
            <a:r>
              <a:rPr lang="en-GB" sz="5600" dirty="0" err="1" smtClean="0"/>
              <a:t>reléové</a:t>
            </a:r>
            <a:r>
              <a:rPr lang="cs-CZ" sz="5600" dirty="0" smtClean="0"/>
              <a:t> </a:t>
            </a:r>
            <a:r>
              <a:rPr lang="en-GB" sz="5600" dirty="0" err="1" smtClean="0"/>
              <a:t>optiky</a:t>
            </a:r>
            <a:r>
              <a:rPr lang="en-GB" sz="5600" dirty="0" smtClean="0"/>
              <a:t> </a:t>
            </a:r>
            <a:r>
              <a:rPr lang="en-GB" sz="5600" dirty="0" err="1"/>
              <a:t>i</a:t>
            </a:r>
            <a:r>
              <a:rPr lang="en-GB" sz="5600" dirty="0"/>
              <a:t> </a:t>
            </a:r>
            <a:r>
              <a:rPr lang="en-GB" sz="5600" dirty="0" err="1" smtClean="0"/>
              <a:t>mechaniky</a:t>
            </a:r>
            <a:r>
              <a:rPr lang="cs-CZ" sz="5600" dirty="0" smtClean="0"/>
              <a:t>.</a:t>
            </a:r>
            <a:endParaRPr lang="en-GB" sz="5600" dirty="0"/>
          </a:p>
          <a:p>
            <a:r>
              <a:rPr lang="en-GB" sz="5600" b="1" dirty="0" err="1" smtClean="0"/>
              <a:t>Optické</a:t>
            </a:r>
            <a:r>
              <a:rPr lang="en-GB" sz="5600" b="1" dirty="0" smtClean="0"/>
              <a:t> </a:t>
            </a:r>
            <a:r>
              <a:rPr lang="en-GB" sz="5600" b="1" dirty="0" err="1"/>
              <a:t>elementy</a:t>
            </a:r>
            <a:r>
              <a:rPr lang="en-GB" sz="5600" b="1" dirty="0"/>
              <a:t> a </a:t>
            </a:r>
            <a:r>
              <a:rPr lang="en-GB" sz="5600" b="1" dirty="0" err="1"/>
              <a:t>subsystémy</a:t>
            </a:r>
            <a:r>
              <a:rPr lang="en-GB" sz="5600" b="1" dirty="0"/>
              <a:t> </a:t>
            </a:r>
            <a:r>
              <a:rPr lang="en-GB" sz="5600" b="1" dirty="0" smtClean="0"/>
              <a:t>pro</a:t>
            </a:r>
            <a:r>
              <a:rPr lang="cs-CZ" sz="5600" b="1" dirty="0" smtClean="0"/>
              <a:t> </a:t>
            </a:r>
            <a:r>
              <a:rPr lang="en-GB" sz="5600" b="1" dirty="0" err="1" smtClean="0"/>
              <a:t>justaci</a:t>
            </a:r>
            <a:r>
              <a:rPr lang="en-GB" sz="5600" b="1" dirty="0" smtClean="0"/>
              <a:t> </a:t>
            </a:r>
            <a:r>
              <a:rPr lang="en-GB" sz="5600" b="1" dirty="0" err="1"/>
              <a:t>teleskopu</a:t>
            </a:r>
            <a:r>
              <a:rPr lang="en-GB" sz="5600" b="1" dirty="0"/>
              <a:t> NEOSTEL</a:t>
            </a:r>
          </a:p>
          <a:p>
            <a:r>
              <a:rPr lang="cs-CZ" sz="5600" dirty="0" err="1"/>
              <a:t>S</a:t>
            </a:r>
            <a:r>
              <a:rPr lang="en-GB" sz="5600" dirty="0" err="1" smtClean="0"/>
              <a:t>estava</a:t>
            </a:r>
            <a:r>
              <a:rPr lang="en-GB" sz="5600" dirty="0" smtClean="0"/>
              <a:t> </a:t>
            </a:r>
            <a:r>
              <a:rPr lang="en-GB" sz="5600" dirty="0" err="1"/>
              <a:t>přesných</a:t>
            </a:r>
            <a:r>
              <a:rPr lang="en-GB" sz="5600" dirty="0"/>
              <a:t> </a:t>
            </a:r>
            <a:r>
              <a:rPr lang="en-GB" sz="5600" dirty="0" err="1"/>
              <a:t>asférických</a:t>
            </a:r>
            <a:r>
              <a:rPr lang="en-GB" sz="5600" dirty="0"/>
              <a:t> </a:t>
            </a:r>
            <a:r>
              <a:rPr lang="en-GB" sz="5600" dirty="0" err="1" smtClean="0"/>
              <a:t>elementů</a:t>
            </a:r>
            <a:r>
              <a:rPr lang="en-GB" sz="5600" dirty="0" smtClean="0"/>
              <a:t>,</a:t>
            </a:r>
            <a:r>
              <a:rPr lang="cs-CZ" sz="5600" dirty="0" smtClean="0"/>
              <a:t> </a:t>
            </a:r>
            <a:r>
              <a:rPr lang="en-GB" sz="5600" dirty="0" err="1" smtClean="0"/>
              <a:t>kolimátoru</a:t>
            </a:r>
            <a:r>
              <a:rPr lang="en-GB" sz="5600" dirty="0" smtClean="0"/>
              <a:t> </a:t>
            </a:r>
            <a:r>
              <a:rPr lang="en-GB" sz="5600" dirty="0"/>
              <a:t>a </a:t>
            </a:r>
            <a:r>
              <a:rPr lang="en-GB" sz="5600" dirty="0" err="1"/>
              <a:t>dalších</a:t>
            </a:r>
            <a:r>
              <a:rPr lang="en-GB" sz="5600" dirty="0"/>
              <a:t> </a:t>
            </a:r>
            <a:r>
              <a:rPr lang="en-GB" sz="5600" dirty="0" err="1"/>
              <a:t>optických</a:t>
            </a:r>
            <a:r>
              <a:rPr lang="en-GB" sz="5600" dirty="0"/>
              <a:t> a </a:t>
            </a:r>
            <a:r>
              <a:rPr lang="en-GB" sz="5600" dirty="0" err="1" smtClean="0"/>
              <a:t>mech</a:t>
            </a:r>
            <a:r>
              <a:rPr lang="cs-CZ" sz="5600" dirty="0" err="1" smtClean="0"/>
              <a:t>anických</a:t>
            </a:r>
            <a:r>
              <a:rPr lang="cs-CZ" sz="5600" dirty="0" smtClean="0"/>
              <a:t> </a:t>
            </a:r>
            <a:r>
              <a:rPr lang="en-GB" sz="5600" dirty="0" err="1" smtClean="0"/>
              <a:t>subsystémů</a:t>
            </a:r>
            <a:r>
              <a:rPr lang="en-GB" sz="5600" dirty="0"/>
              <a:t>.</a:t>
            </a:r>
          </a:p>
          <a:p>
            <a:r>
              <a:rPr lang="en-GB" sz="5600" b="1" dirty="0" err="1" smtClean="0"/>
              <a:t>Komplexní</a:t>
            </a:r>
            <a:r>
              <a:rPr lang="en-GB" sz="5600" b="1" dirty="0" smtClean="0"/>
              <a:t> </a:t>
            </a:r>
            <a:r>
              <a:rPr lang="en-GB" sz="5600" b="1" dirty="0" err="1"/>
              <a:t>návrh</a:t>
            </a:r>
            <a:r>
              <a:rPr lang="en-GB" sz="5600" b="1" dirty="0"/>
              <a:t> a </a:t>
            </a:r>
            <a:r>
              <a:rPr lang="en-GB" sz="5600" b="1" dirty="0" err="1"/>
              <a:t>realizace</a:t>
            </a:r>
            <a:r>
              <a:rPr lang="en-GB" sz="5600" b="1" dirty="0"/>
              <a:t> </a:t>
            </a:r>
            <a:r>
              <a:rPr lang="en-GB" sz="5600" b="1" dirty="0" err="1" smtClean="0"/>
              <a:t>spektroskopu</a:t>
            </a:r>
            <a:r>
              <a:rPr lang="cs-CZ" sz="5600" b="1" dirty="0" smtClean="0"/>
              <a:t> </a:t>
            </a:r>
            <a:r>
              <a:rPr lang="en-GB" sz="5600" b="1" dirty="0" err="1" smtClean="0"/>
              <a:t>na</a:t>
            </a:r>
            <a:r>
              <a:rPr lang="en-GB" sz="5600" b="1" dirty="0" smtClean="0"/>
              <a:t> </a:t>
            </a:r>
            <a:r>
              <a:rPr lang="en-GB" sz="5600" b="1" dirty="0" err="1"/>
              <a:t>misi</a:t>
            </a:r>
            <a:r>
              <a:rPr lang="en-GB" sz="5600" b="1" dirty="0"/>
              <a:t> FLEX FLORIS</a:t>
            </a:r>
          </a:p>
          <a:p>
            <a:r>
              <a:rPr lang="cs-CZ" sz="5600" dirty="0" err="1"/>
              <a:t>O</a:t>
            </a:r>
            <a:r>
              <a:rPr lang="en-GB" sz="5600" dirty="0" err="1" smtClean="0"/>
              <a:t>ptický</a:t>
            </a:r>
            <a:r>
              <a:rPr lang="en-GB" sz="5600" dirty="0" smtClean="0"/>
              <a:t> </a:t>
            </a:r>
            <a:r>
              <a:rPr lang="en-GB" sz="5600" dirty="0"/>
              <a:t>design, </a:t>
            </a:r>
            <a:r>
              <a:rPr lang="en-GB" sz="5600" dirty="0" err="1"/>
              <a:t>optimalizace</a:t>
            </a:r>
            <a:r>
              <a:rPr lang="en-GB" sz="5600" dirty="0"/>
              <a:t> a </a:t>
            </a:r>
            <a:r>
              <a:rPr lang="en-GB" sz="5600" dirty="0" err="1" smtClean="0"/>
              <a:t>realizace</a:t>
            </a:r>
            <a:r>
              <a:rPr lang="cs-CZ" sz="5600" dirty="0" smtClean="0"/>
              <a:t> </a:t>
            </a:r>
            <a:r>
              <a:rPr lang="en-GB" sz="5600" dirty="0" err="1" smtClean="0"/>
              <a:t>celého</a:t>
            </a:r>
            <a:r>
              <a:rPr lang="en-GB" sz="5600" dirty="0" smtClean="0"/>
              <a:t> </a:t>
            </a:r>
            <a:r>
              <a:rPr lang="en-GB" sz="5600" dirty="0" err="1"/>
              <a:t>spektrometru</a:t>
            </a:r>
            <a:r>
              <a:rPr lang="en-GB" sz="5600" dirty="0" smtClean="0"/>
              <a:t>.</a:t>
            </a:r>
            <a:endParaRPr lang="cs-CZ" sz="5600" dirty="0" smtClean="0"/>
          </a:p>
          <a:p>
            <a:r>
              <a:rPr lang="en-GB" sz="5600" b="1" dirty="0" smtClean="0"/>
              <a:t>TIRI </a:t>
            </a:r>
            <a:r>
              <a:rPr lang="cs-CZ" sz="5600" b="1" dirty="0" smtClean="0"/>
              <a:t>studie provedení teleskopu pro termální IR</a:t>
            </a:r>
          </a:p>
          <a:p>
            <a:r>
              <a:rPr lang="cs-CZ" sz="5600" dirty="0" smtClean="0"/>
              <a:t>Rozptylové analýzy, „</a:t>
            </a:r>
            <a:r>
              <a:rPr lang="cs-CZ" sz="5600" dirty="0" err="1" smtClean="0"/>
              <a:t>achromatizace</a:t>
            </a:r>
            <a:r>
              <a:rPr lang="cs-CZ" sz="5600" dirty="0" smtClean="0"/>
              <a:t>“, design, vyrobitelnost.</a:t>
            </a:r>
            <a:r>
              <a:rPr lang="en-GB" sz="5600" b="1" dirty="0"/>
              <a:t>	</a:t>
            </a:r>
            <a:endParaRPr lang="cs-CZ" sz="5600" b="1" dirty="0"/>
          </a:p>
          <a:p>
            <a:r>
              <a:rPr lang="en-GB" sz="5600" b="1" dirty="0" smtClean="0"/>
              <a:t>ARIEL</a:t>
            </a:r>
            <a:endParaRPr lang="cs-CZ" sz="5600" b="1" dirty="0"/>
          </a:p>
          <a:p>
            <a:r>
              <a:rPr lang="cs-CZ" sz="5600" dirty="0" smtClean="0"/>
              <a:t>Studie vyrobitelnosti hlavní optické páteře, 40K, materiály, odolnost.</a:t>
            </a:r>
            <a:endParaRPr lang="cs-CZ" sz="5600" b="1" dirty="0"/>
          </a:p>
          <a:p>
            <a:r>
              <a:rPr lang="cs-CZ" sz="5600" b="1" dirty="0" smtClean="0"/>
              <a:t>Nové procesy leštění </a:t>
            </a:r>
            <a:r>
              <a:rPr lang="cs-CZ" sz="5600" b="1" dirty="0" err="1" smtClean="0"/>
              <a:t>FreeForm</a:t>
            </a:r>
            <a:r>
              <a:rPr lang="cs-CZ" sz="5600" b="1" dirty="0" smtClean="0"/>
              <a:t> a asférických elementů pro </a:t>
            </a:r>
            <a:r>
              <a:rPr lang="cs-CZ" sz="5600" b="1" dirty="0" err="1" smtClean="0"/>
              <a:t>Space</a:t>
            </a:r>
            <a:r>
              <a:rPr lang="cs-CZ" sz="5600" b="1" dirty="0" smtClean="0"/>
              <a:t> aplikace</a:t>
            </a:r>
          </a:p>
          <a:p>
            <a:r>
              <a:rPr lang="cs-CZ" sz="5600" dirty="0" smtClean="0"/>
              <a:t>Procesy na vybraných IR materiálech směřující k dosažení </a:t>
            </a:r>
            <a:r>
              <a:rPr lang="cs-CZ" sz="5600" dirty="0" err="1" smtClean="0"/>
              <a:t>subnanometrové</a:t>
            </a:r>
            <a:r>
              <a:rPr lang="cs-CZ" sz="5600" dirty="0" smtClean="0"/>
              <a:t> </a:t>
            </a:r>
            <a:r>
              <a:rPr lang="cs-CZ" sz="5600" dirty="0" err="1" smtClean="0"/>
              <a:t>mikrodrsnosti</a:t>
            </a:r>
            <a:r>
              <a:rPr lang="cs-CZ" sz="5600" dirty="0" smtClean="0"/>
              <a:t> s cílem potlačení rozptýleného světla v systému.</a:t>
            </a:r>
            <a:endParaRPr lang="cs-CZ" sz="5600" dirty="0"/>
          </a:p>
          <a:p>
            <a:r>
              <a:rPr lang="en-GB" sz="5600" dirty="0" smtClean="0"/>
              <a:t> </a:t>
            </a:r>
            <a:endParaRPr lang="cs-CZ" sz="5600" dirty="0" smtClean="0"/>
          </a:p>
          <a:p>
            <a:r>
              <a:rPr lang="en-GB" sz="5600" b="1" dirty="0" smtClean="0"/>
              <a:t>TRUTHS</a:t>
            </a:r>
            <a:r>
              <a:rPr lang="en-GB" sz="5600" b="1" dirty="0"/>
              <a:t>, SAT </a:t>
            </a:r>
            <a:r>
              <a:rPr lang="en-GB" sz="5600" b="1" dirty="0" smtClean="0"/>
              <a:t>REVOLUTION</a:t>
            </a:r>
            <a:r>
              <a:rPr lang="cs-CZ" sz="5600" b="1" dirty="0" smtClean="0"/>
              <a:t>, M ARGO, SBOC, COMMET INTERCEPTOR</a:t>
            </a:r>
            <a:endParaRPr lang="en-GB" sz="5600" b="1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eanrooms in Medical Manufacturing - Industry Today - Leader in  Manufacturing &amp; Industry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061"/>
            <a:ext cx="12202497" cy="61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515144" y="1989137"/>
            <a:ext cx="10585247" cy="4204051"/>
          </a:xfrm>
        </p:spPr>
        <p:txBody>
          <a:bodyPr>
            <a:normAutofit fontScale="85000" lnSpcReduction="20000"/>
          </a:bodyPr>
          <a:lstStyle/>
          <a:p>
            <a:r>
              <a:rPr lang="cs-CZ" b="0" dirty="0" smtClean="0"/>
              <a:t>Kde budeme stavět</a:t>
            </a:r>
          </a:p>
          <a:p>
            <a:endParaRPr lang="cs-CZ" b="0" dirty="0" smtClean="0"/>
          </a:p>
          <a:p>
            <a:r>
              <a:rPr lang="cs-CZ" sz="1700" b="0" dirty="0" smtClean="0"/>
              <a:t>Ve stejné oblasti jako se nacházíme</a:t>
            </a:r>
          </a:p>
          <a:p>
            <a:endParaRPr lang="cs-CZ" b="0" dirty="0" smtClean="0"/>
          </a:p>
          <a:p>
            <a:r>
              <a:rPr lang="cs-CZ" b="0" dirty="0" smtClean="0"/>
              <a:t>Jakou získáme plochu</a:t>
            </a:r>
          </a:p>
          <a:p>
            <a:endParaRPr lang="cs-CZ" b="0" dirty="0" smtClean="0"/>
          </a:p>
          <a:p>
            <a:r>
              <a:rPr lang="cs-CZ" sz="1700" b="0" dirty="0" smtClean="0"/>
              <a:t>Necelé 3000 m2, 3 parta – jedno téměř podzemní</a:t>
            </a:r>
            <a:endParaRPr lang="cs-CZ" sz="1700" b="0" dirty="0"/>
          </a:p>
          <a:p>
            <a:endParaRPr lang="cs-CZ" b="0" dirty="0"/>
          </a:p>
          <a:p>
            <a:r>
              <a:rPr lang="cs-CZ" b="0" dirty="0" smtClean="0"/>
              <a:t>Kolik přibude pracovních míst</a:t>
            </a:r>
          </a:p>
          <a:p>
            <a:endParaRPr lang="cs-CZ" b="0" dirty="0" smtClean="0"/>
          </a:p>
          <a:p>
            <a:r>
              <a:rPr lang="cs-CZ" sz="1700" b="0" dirty="0" smtClean="0"/>
              <a:t>15 – 20 </a:t>
            </a:r>
          </a:p>
          <a:p>
            <a:endParaRPr lang="cs-CZ" sz="1700" b="0" dirty="0"/>
          </a:p>
          <a:p>
            <a:r>
              <a:rPr lang="cs-CZ" b="0" dirty="0"/>
              <a:t>Kolik to asi bude </a:t>
            </a:r>
            <a:r>
              <a:rPr lang="cs-CZ" b="0" dirty="0" smtClean="0"/>
              <a:t>stát</a:t>
            </a:r>
          </a:p>
          <a:p>
            <a:endParaRPr lang="cs-CZ" b="0" dirty="0" smtClean="0"/>
          </a:p>
          <a:p>
            <a:r>
              <a:rPr lang="cs-CZ" sz="1700" b="0" dirty="0" smtClean="0"/>
              <a:t>220 až 250 mil. Kč</a:t>
            </a:r>
            <a:endParaRPr lang="cs-CZ" sz="1700" b="0" dirty="0"/>
          </a:p>
          <a:p>
            <a:endParaRPr lang="cs-CZ" b="0" dirty="0"/>
          </a:p>
          <a:p>
            <a:r>
              <a:rPr lang="cs-CZ" b="0" dirty="0" smtClean="0"/>
              <a:t>Zdroje financí</a:t>
            </a:r>
          </a:p>
          <a:p>
            <a:endParaRPr lang="cs-CZ" b="0" dirty="0" smtClean="0"/>
          </a:p>
          <a:p>
            <a:r>
              <a:rPr lang="cs-CZ" sz="1700" b="0" dirty="0" smtClean="0"/>
              <a:t>OP TAK (SI), vlastní zdroje, </a:t>
            </a:r>
            <a:r>
              <a:rPr lang="cs-CZ" sz="1700" b="0" dirty="0" err="1" smtClean="0"/>
              <a:t>krajske</a:t>
            </a:r>
            <a:r>
              <a:rPr lang="cs-CZ" sz="1700" b="0" dirty="0" smtClean="0"/>
              <a:t> zdroje, ? </a:t>
            </a:r>
            <a:endParaRPr lang="en-GB" sz="1700" b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Parametry Budovy / projektu</a:t>
            </a:r>
            <a:endParaRPr lang="en-GB" sz="3200" dirty="0"/>
          </a:p>
        </p:txBody>
      </p:sp>
      <p:pic>
        <p:nvPicPr>
          <p:cNvPr id="4098" name="Picture 2" descr="QED Technologies International for precision optics manufacture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78" y="1263063"/>
            <a:ext cx="5156274" cy="45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P PPT 16:9">
  <a:themeElements>
    <a:clrScheme name="IPP">
      <a:dk1>
        <a:srgbClr val="000000"/>
      </a:dk1>
      <a:lt1>
        <a:sysClr val="window" lastClr="FFFFFF"/>
      </a:lt1>
      <a:dk2>
        <a:srgbClr val="02267E"/>
      </a:dk2>
      <a:lt2>
        <a:srgbClr val="DDDDDD"/>
      </a:lt2>
      <a:accent1>
        <a:srgbClr val="02267E"/>
      </a:accent1>
      <a:accent2>
        <a:srgbClr val="FF0098"/>
      </a:accent2>
      <a:accent3>
        <a:srgbClr val="418AB3"/>
      </a:accent3>
      <a:accent4>
        <a:srgbClr val="A6B727"/>
      </a:accent4>
      <a:accent5>
        <a:srgbClr val="F69200"/>
      </a:accent5>
      <a:accent6>
        <a:srgbClr val="DF5327"/>
      </a:accent6>
      <a:hlink>
        <a:srgbClr val="02267E"/>
      </a:hlink>
      <a:folHlink>
        <a:srgbClr val="02267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p_navsteva_ministra_Havlicka" id="{4AC1502F-8EE2-4A9D-8359-4D2B40D14B7C}" vid="{BA031BF7-8B6D-4EB6-BB80-4F441DC86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sablona_ufp</Template>
  <TotalTime>3586</TotalTime>
  <Words>619</Words>
  <Application>Microsoft Office PowerPoint</Application>
  <PresentationFormat>Širokoúhlá obrazovka</PresentationFormat>
  <Paragraphs>88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IPP PPT 16:9</vt:lpstr>
      <vt:lpstr>TOPTEC</vt:lpstr>
      <vt:lpstr>ÚFP TOPTEC - Aplikační centrum AV ČR, v.v.i.</vt:lpstr>
      <vt:lpstr>SITUACE</vt:lpstr>
      <vt:lpstr>Záměr stavby budovy</vt:lpstr>
      <vt:lpstr>Spolupráce s průmyslem</vt:lpstr>
      <vt:lpstr>Prezentace aplikace PowerPoint</vt:lpstr>
      <vt:lpstr>SPACE projekty řešené v TOPTEC</vt:lpstr>
      <vt:lpstr>Prezentace aplikace PowerPoint</vt:lpstr>
      <vt:lpstr>Parametry Budovy / projektu</vt:lpstr>
      <vt:lpstr>Prezentace aplikace PowerPoint</vt:lpstr>
      <vt:lpstr>Prezentace aplikace PowerPoint</vt:lpstr>
      <vt:lpstr>Prezentace aplikace PowerPoint</vt:lpstr>
      <vt:lpstr>Prezentace aplikace PowerPoint</vt:lpstr>
      <vt:lpstr>Děkuji za vaši milou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</dc:creator>
  <cp:lastModifiedBy>Vít Lédl</cp:lastModifiedBy>
  <cp:revision>45</cp:revision>
  <dcterms:created xsi:type="dcterms:W3CDTF">2021-09-08T11:34:54Z</dcterms:created>
  <dcterms:modified xsi:type="dcterms:W3CDTF">2024-02-23T08:43:21Z</dcterms:modified>
</cp:coreProperties>
</file>