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8288000" cy="10287000"/>
  <p:notesSz cx="6858000" cy="9144000"/>
  <p:embeddedFontLst>
    <p:embeddedFont>
      <p:font typeface="Rubik" pitchFamily="2" charset="-79"/>
      <p:regular r:id="rId12"/>
      <p:bold r:id="rId13"/>
      <p:italic r:id="rId14"/>
      <p:boldItalic r:id="rId15"/>
    </p:embeddedFont>
    <p:embeddedFont>
      <p:font typeface="Rubik Medium" pitchFamily="2" charset="-79"/>
      <p:regular r:id="rId16"/>
      <p:italic r:id="rId17"/>
    </p:embeddedFont>
    <p:embeddedFont>
      <p:font typeface="Rubik Semi-Bold" pitchFamily="2" charset="-79"/>
      <p:regular r:id="rId18"/>
      <p:bold r:id="rId19"/>
      <p:italic r:id="rId20"/>
      <p:boldItalic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 autoAdjust="0"/>
    <p:restoredTop sz="94658" autoAdjust="0"/>
  </p:normalViewPr>
  <p:slideViewPr>
    <p:cSldViewPr>
      <p:cViewPr varScale="1">
        <p:scale>
          <a:sx n="68" d="100"/>
          <a:sy n="68" d="100"/>
        </p:scale>
        <p:origin x="1448" y="50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1028700" y="1728921"/>
            <a:ext cx="6972300" cy="5756928"/>
            <a:chOff x="0" y="0"/>
            <a:chExt cx="9296400" cy="767590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7544511" cy="3094799"/>
            </a:xfrm>
            <a:custGeom>
              <a:avLst/>
              <a:gdLst/>
              <a:ahLst/>
              <a:cxnLst/>
              <a:rect l="l" t="t" r="r" b="b"/>
              <a:pathLst>
                <a:path w="7544511" h="3094799">
                  <a:moveTo>
                    <a:pt x="0" y="0"/>
                  </a:moveTo>
                  <a:lnTo>
                    <a:pt x="7544511" y="0"/>
                  </a:lnTo>
                  <a:lnTo>
                    <a:pt x="7544511" y="3094799"/>
                  </a:lnTo>
                  <a:lnTo>
                    <a:pt x="0" y="309479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cs-CZ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4057155"/>
              <a:ext cx="9296400" cy="97717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l">
                <a:lnSpc>
                  <a:spcPts val="6160"/>
                </a:lnSpc>
                <a:spcBef>
                  <a:spcPct val="0"/>
                </a:spcBef>
              </a:pPr>
              <a:r>
                <a:rPr lang="en-US" sz="4400" b="1" dirty="0" err="1">
                  <a:solidFill>
                    <a:srgbClr val="1B434D"/>
                  </a:solidFill>
                  <a:latin typeface="Rubik Semi-Bold"/>
                  <a:ea typeface="Rubik Semi-Bold"/>
                  <a:cs typeface="Rubik Semi-Bold"/>
                  <a:sym typeface="Rubik Semi-Bold"/>
                </a:rPr>
                <a:t>Vyhodnocení</a:t>
              </a:r>
              <a:r>
                <a:rPr lang="en-US" sz="4400" b="1" dirty="0">
                  <a:solidFill>
                    <a:srgbClr val="1B434D"/>
                  </a:solidFill>
                  <a:latin typeface="Rubik Semi-Bold"/>
                  <a:ea typeface="Rubik Semi-Bold"/>
                  <a:cs typeface="Rubik Semi-Bold"/>
                  <a:sym typeface="Rubik Semi-Bold"/>
                </a:rPr>
                <a:t> </a:t>
              </a:r>
              <a:r>
                <a:rPr lang="en-US" sz="4400" b="1" dirty="0" err="1">
                  <a:solidFill>
                    <a:srgbClr val="1B434D"/>
                  </a:solidFill>
                  <a:latin typeface="Rubik Semi-Bold"/>
                  <a:ea typeface="Rubik Semi-Bold"/>
                  <a:cs typeface="Rubik Semi-Bold"/>
                  <a:sym typeface="Rubik Semi-Bold"/>
                </a:rPr>
                <a:t>projektu</a:t>
              </a:r>
              <a:endParaRPr lang="en-US" sz="4400" b="1" dirty="0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endParaRPr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5339204"/>
              <a:ext cx="6304476" cy="233670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4759"/>
                </a:lnSpc>
              </a:pPr>
              <a:r>
                <a:rPr lang="en-US" sz="3399" b="1">
                  <a:solidFill>
                    <a:srgbClr val="1B434D"/>
                  </a:solidFill>
                  <a:latin typeface="Rubik Medium"/>
                  <a:ea typeface="Rubik Medium"/>
                  <a:cs typeface="Rubik Medium"/>
                  <a:sym typeface="Rubik Medium"/>
                </a:rPr>
                <a:t>Jitka Skalická</a:t>
              </a:r>
            </a:p>
            <a:p>
              <a:pPr algn="l">
                <a:lnSpc>
                  <a:spcPts val="4759"/>
                </a:lnSpc>
              </a:pPr>
              <a:r>
                <a:rPr lang="en-US" sz="3399">
                  <a:solidFill>
                    <a:srgbClr val="1B434D"/>
                  </a:solidFill>
                  <a:latin typeface="Rubik"/>
                  <a:ea typeface="Rubik"/>
                  <a:cs typeface="Rubik"/>
                  <a:sym typeface="Rubik"/>
                </a:rPr>
                <a:t>členka rady kraje</a:t>
              </a:r>
            </a:p>
            <a:p>
              <a:pPr algn="l">
                <a:lnSpc>
                  <a:spcPts val="4759"/>
                </a:lnSpc>
                <a:spcBef>
                  <a:spcPct val="0"/>
                </a:spcBef>
              </a:pPr>
              <a:r>
                <a:rPr lang="en-US" sz="3399">
                  <a:solidFill>
                    <a:srgbClr val="1B434D"/>
                  </a:solidFill>
                  <a:latin typeface="Rubik"/>
                  <a:ea typeface="Rubik"/>
                  <a:cs typeface="Rubik"/>
                  <a:sym typeface="Rubik"/>
                </a:rPr>
                <a:t>resort školství a sportu</a:t>
              </a:r>
            </a:p>
          </p:txBody>
        </p:sp>
      </p:grpSp>
      <p:sp>
        <p:nvSpPr>
          <p:cNvPr id="6" name="Freeform 6"/>
          <p:cNvSpPr/>
          <p:nvPr/>
        </p:nvSpPr>
        <p:spPr>
          <a:xfrm rot="5400000">
            <a:off x="1986001" y="-1986001"/>
            <a:ext cx="1431768" cy="5403771"/>
          </a:xfrm>
          <a:custGeom>
            <a:avLst/>
            <a:gdLst/>
            <a:ahLst/>
            <a:cxnLst/>
            <a:rect l="l" t="t" r="r" b="b"/>
            <a:pathLst>
              <a:path w="1431768" h="5403771">
                <a:moveTo>
                  <a:pt x="0" y="0"/>
                </a:moveTo>
                <a:lnTo>
                  <a:pt x="1431769" y="0"/>
                </a:lnTo>
                <a:lnTo>
                  <a:pt x="1431769" y="5403771"/>
                </a:lnTo>
                <a:lnTo>
                  <a:pt x="0" y="5403771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53846" r="-93225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 rot="-10035377">
            <a:off x="242742" y="9045013"/>
            <a:ext cx="2253661" cy="754013"/>
          </a:xfrm>
          <a:custGeom>
            <a:avLst/>
            <a:gdLst/>
            <a:ahLst/>
            <a:cxnLst/>
            <a:rect l="l" t="t" r="r" b="b"/>
            <a:pathLst>
              <a:path w="2253661" h="754013">
                <a:moveTo>
                  <a:pt x="0" y="0"/>
                </a:moveTo>
                <a:lnTo>
                  <a:pt x="2253661" y="0"/>
                </a:lnTo>
                <a:lnTo>
                  <a:pt x="2253661" y="754013"/>
                </a:lnTo>
                <a:lnTo>
                  <a:pt x="0" y="754013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8" name="Group 8"/>
          <p:cNvGrpSpPr/>
          <p:nvPr/>
        </p:nvGrpSpPr>
        <p:grpSpPr>
          <a:xfrm>
            <a:off x="9144000" y="36251"/>
            <a:ext cx="9012287" cy="9142269"/>
            <a:chOff x="0" y="0"/>
            <a:chExt cx="12016383" cy="12189692"/>
          </a:xfrm>
        </p:grpSpPr>
        <p:grpSp>
          <p:nvGrpSpPr>
            <p:cNvPr id="9" name="Group 9"/>
            <p:cNvGrpSpPr/>
            <p:nvPr/>
          </p:nvGrpSpPr>
          <p:grpSpPr>
            <a:xfrm>
              <a:off x="0" y="194467"/>
              <a:ext cx="11995225" cy="11995225"/>
              <a:chOff x="0" y="0"/>
              <a:chExt cx="12700000" cy="12700000"/>
            </a:xfrm>
          </p:grpSpPr>
          <p:sp>
            <p:nvSpPr>
              <p:cNvPr id="10" name="Freeform 10"/>
              <p:cNvSpPr/>
              <p:nvPr/>
            </p:nvSpPr>
            <p:spPr>
              <a:xfrm>
                <a:off x="-11430" y="857250"/>
                <a:ext cx="13009880" cy="11644630"/>
              </a:xfrm>
              <a:custGeom>
                <a:avLst/>
                <a:gdLst/>
                <a:ahLst/>
                <a:cxnLst/>
                <a:rect l="l" t="t" r="r" b="b"/>
                <a:pathLst>
                  <a:path w="13009880" h="11644630">
                    <a:moveTo>
                      <a:pt x="10152380" y="938530"/>
                    </a:moveTo>
                    <a:cubicBezTo>
                      <a:pt x="8962390" y="189230"/>
                      <a:pt x="8643620" y="154940"/>
                      <a:pt x="7245350" y="0"/>
                    </a:cubicBezTo>
                    <a:cubicBezTo>
                      <a:pt x="4039870" y="38100"/>
                      <a:pt x="1441450" y="1889760"/>
                      <a:pt x="435610" y="4933950"/>
                    </a:cubicBezTo>
                    <a:cubicBezTo>
                      <a:pt x="91440" y="5975350"/>
                      <a:pt x="0" y="7139940"/>
                      <a:pt x="403860" y="8159750"/>
                    </a:cubicBezTo>
                    <a:cubicBezTo>
                      <a:pt x="934720" y="9499600"/>
                      <a:pt x="2254250" y="10407650"/>
                      <a:pt x="3648710" y="10773410"/>
                    </a:cubicBezTo>
                    <a:cubicBezTo>
                      <a:pt x="5043170" y="11140440"/>
                      <a:pt x="6578600" y="11644630"/>
                      <a:pt x="8008620" y="11470640"/>
                    </a:cubicBezTo>
                    <a:cubicBezTo>
                      <a:pt x="9123680" y="11334750"/>
                      <a:pt x="10237470" y="10519410"/>
                      <a:pt x="11071860" y="9767570"/>
                    </a:cubicBezTo>
                    <a:cubicBezTo>
                      <a:pt x="11625580" y="9268460"/>
                      <a:pt x="11971020" y="8576310"/>
                      <a:pt x="12202160" y="7867650"/>
                    </a:cubicBezTo>
                    <a:cubicBezTo>
                      <a:pt x="13009880" y="5401310"/>
                      <a:pt x="12348210" y="2322830"/>
                      <a:pt x="10152380" y="938530"/>
                    </a:cubicBezTo>
                    <a:close/>
                  </a:path>
                </a:pathLst>
              </a:custGeom>
              <a:blipFill>
                <a:blip r:embed="rId5"/>
                <a:stretch>
                  <a:fillRect l="-4291" r="-35021"/>
                </a:stretch>
              </a:blipFill>
            </p:spPr>
            <p:txBody>
              <a:bodyPr/>
              <a:lstStyle/>
              <a:p>
                <a:endParaRPr lang="cs-CZ"/>
              </a:p>
            </p:txBody>
          </p:sp>
        </p:grpSp>
        <p:sp>
          <p:nvSpPr>
            <p:cNvPr id="11" name="Freeform 11"/>
            <p:cNvSpPr/>
            <p:nvPr/>
          </p:nvSpPr>
          <p:spPr>
            <a:xfrm rot="974413">
              <a:off x="7838737" y="541748"/>
              <a:ext cx="4068476" cy="1361200"/>
            </a:xfrm>
            <a:custGeom>
              <a:avLst/>
              <a:gdLst/>
              <a:ahLst/>
              <a:cxnLst/>
              <a:rect l="l" t="t" r="r" b="b"/>
              <a:pathLst>
                <a:path w="4068476" h="1361200">
                  <a:moveTo>
                    <a:pt x="0" y="0"/>
                  </a:moveTo>
                  <a:lnTo>
                    <a:pt x="4068477" y="0"/>
                  </a:lnTo>
                  <a:lnTo>
                    <a:pt x="4068477" y="1361200"/>
                  </a:lnTo>
                  <a:lnTo>
                    <a:pt x="0" y="1361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 l="-381412" t="-116666" r="-113382" b="-783333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12" name="Freeform 12"/>
          <p:cNvSpPr/>
          <p:nvPr/>
        </p:nvSpPr>
        <p:spPr>
          <a:xfrm rot="-899578">
            <a:off x="9398806" y="7549342"/>
            <a:ext cx="2136064" cy="2250979"/>
          </a:xfrm>
          <a:custGeom>
            <a:avLst/>
            <a:gdLst/>
            <a:ahLst/>
            <a:cxnLst/>
            <a:rect l="l" t="t" r="r" b="b"/>
            <a:pathLst>
              <a:path w="2136064" h="2250979">
                <a:moveTo>
                  <a:pt x="0" y="0"/>
                </a:moveTo>
                <a:lnTo>
                  <a:pt x="2136064" y="0"/>
                </a:lnTo>
                <a:lnTo>
                  <a:pt x="2136064" y="2250979"/>
                </a:lnTo>
                <a:lnTo>
                  <a:pt x="0" y="2250979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13" name="Freeform 13"/>
          <p:cNvSpPr/>
          <p:nvPr/>
        </p:nvSpPr>
        <p:spPr>
          <a:xfrm>
            <a:off x="3493597" y="8193230"/>
            <a:ext cx="3580781" cy="1824040"/>
          </a:xfrm>
          <a:custGeom>
            <a:avLst/>
            <a:gdLst/>
            <a:ahLst/>
            <a:cxnLst/>
            <a:rect l="l" t="t" r="r" b="b"/>
            <a:pathLst>
              <a:path w="3580781" h="1824040">
                <a:moveTo>
                  <a:pt x="0" y="0"/>
                </a:moveTo>
                <a:lnTo>
                  <a:pt x="3580781" y="0"/>
                </a:lnTo>
                <a:lnTo>
                  <a:pt x="3580781" y="1824040"/>
                </a:lnTo>
                <a:lnTo>
                  <a:pt x="0" y="1824040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B434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986001" y="-1986001"/>
            <a:ext cx="1431768" cy="5403771"/>
          </a:xfrm>
          <a:custGeom>
            <a:avLst/>
            <a:gdLst/>
            <a:ahLst/>
            <a:cxnLst/>
            <a:rect l="l" t="t" r="r" b="b"/>
            <a:pathLst>
              <a:path w="1431768" h="5403771">
                <a:moveTo>
                  <a:pt x="0" y="0"/>
                </a:moveTo>
                <a:lnTo>
                  <a:pt x="1431769" y="0"/>
                </a:lnTo>
                <a:lnTo>
                  <a:pt x="1431769" y="5403771"/>
                </a:lnTo>
                <a:lnTo>
                  <a:pt x="0" y="540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846" r="-93225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0035377">
            <a:off x="174526" y="9167802"/>
            <a:ext cx="2253661" cy="754013"/>
          </a:xfrm>
          <a:custGeom>
            <a:avLst/>
            <a:gdLst/>
            <a:ahLst/>
            <a:cxnLst/>
            <a:rect l="l" t="t" r="r" b="b"/>
            <a:pathLst>
              <a:path w="2253661" h="754013">
                <a:moveTo>
                  <a:pt x="0" y="0"/>
                </a:moveTo>
                <a:lnTo>
                  <a:pt x="2253661" y="0"/>
                </a:lnTo>
                <a:lnTo>
                  <a:pt x="2253661" y="754013"/>
                </a:lnTo>
                <a:lnTo>
                  <a:pt x="0" y="754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974413">
            <a:off x="15154766" y="518250"/>
            <a:ext cx="3051357" cy="1020900"/>
          </a:xfrm>
          <a:custGeom>
            <a:avLst/>
            <a:gdLst/>
            <a:ahLst/>
            <a:cxnLst/>
            <a:rect l="l" t="t" r="r" b="b"/>
            <a:pathLst>
              <a:path w="3051357" h="1020900">
                <a:moveTo>
                  <a:pt x="0" y="0"/>
                </a:moveTo>
                <a:lnTo>
                  <a:pt x="3051357" y="0"/>
                </a:lnTo>
                <a:lnTo>
                  <a:pt x="3051357" y="1020900"/>
                </a:lnTo>
                <a:lnTo>
                  <a:pt x="0" y="102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4994013" y="7296372"/>
            <a:ext cx="1686432" cy="1777157"/>
          </a:xfrm>
          <a:custGeom>
            <a:avLst/>
            <a:gdLst/>
            <a:ahLst/>
            <a:cxnLst/>
            <a:rect l="l" t="t" r="r" b="b"/>
            <a:pathLst>
              <a:path w="1686432" h="1777157">
                <a:moveTo>
                  <a:pt x="0" y="0"/>
                </a:moveTo>
                <a:lnTo>
                  <a:pt x="1686431" y="0"/>
                </a:lnTo>
                <a:lnTo>
                  <a:pt x="1686431" y="1777157"/>
                </a:lnTo>
                <a:lnTo>
                  <a:pt x="0" y="177715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7995296" y="7111601"/>
            <a:ext cx="4214195" cy="2146699"/>
          </a:xfrm>
          <a:custGeom>
            <a:avLst/>
            <a:gdLst/>
            <a:ahLst/>
            <a:cxnLst/>
            <a:rect l="l" t="t" r="r" b="b"/>
            <a:pathLst>
              <a:path w="4214195" h="2146699">
                <a:moveTo>
                  <a:pt x="0" y="0"/>
                </a:moveTo>
                <a:lnTo>
                  <a:pt x="4214194" y="0"/>
                </a:lnTo>
                <a:lnTo>
                  <a:pt x="4214194" y="2146699"/>
                </a:lnTo>
                <a:lnTo>
                  <a:pt x="0" y="214669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TextBox 7"/>
          <p:cNvSpPr txBox="1"/>
          <p:nvPr/>
        </p:nvSpPr>
        <p:spPr>
          <a:xfrm>
            <a:off x="980036" y="4365253"/>
            <a:ext cx="14337701" cy="13945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1479"/>
              </a:lnSpc>
              <a:spcBef>
                <a:spcPct val="0"/>
              </a:spcBef>
            </a:pPr>
            <a:r>
              <a:rPr lang="en-US" sz="8199" b="1" dirty="0">
                <a:solidFill>
                  <a:srgbClr val="C4F54E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DĚKUJEME ZA POZORNOST!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986001" y="-1986001"/>
            <a:ext cx="1431768" cy="5403771"/>
          </a:xfrm>
          <a:custGeom>
            <a:avLst/>
            <a:gdLst/>
            <a:ahLst/>
            <a:cxnLst/>
            <a:rect l="l" t="t" r="r" b="b"/>
            <a:pathLst>
              <a:path w="1431768" h="5403771">
                <a:moveTo>
                  <a:pt x="0" y="0"/>
                </a:moveTo>
                <a:lnTo>
                  <a:pt x="1431769" y="0"/>
                </a:lnTo>
                <a:lnTo>
                  <a:pt x="1431769" y="5403771"/>
                </a:lnTo>
                <a:lnTo>
                  <a:pt x="0" y="540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846" r="-93225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0035377">
            <a:off x="174526" y="9167802"/>
            <a:ext cx="2253661" cy="754013"/>
          </a:xfrm>
          <a:custGeom>
            <a:avLst/>
            <a:gdLst/>
            <a:ahLst/>
            <a:cxnLst/>
            <a:rect l="l" t="t" r="r" b="b"/>
            <a:pathLst>
              <a:path w="2253661" h="754013">
                <a:moveTo>
                  <a:pt x="0" y="0"/>
                </a:moveTo>
                <a:lnTo>
                  <a:pt x="2253661" y="0"/>
                </a:lnTo>
                <a:lnTo>
                  <a:pt x="2253661" y="754013"/>
                </a:lnTo>
                <a:lnTo>
                  <a:pt x="0" y="754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974413">
            <a:off x="15154766" y="518250"/>
            <a:ext cx="3051357" cy="1020900"/>
          </a:xfrm>
          <a:custGeom>
            <a:avLst/>
            <a:gdLst/>
            <a:ahLst/>
            <a:cxnLst/>
            <a:rect l="l" t="t" r="r" b="b"/>
            <a:pathLst>
              <a:path w="3051357" h="1020900">
                <a:moveTo>
                  <a:pt x="0" y="0"/>
                </a:moveTo>
                <a:lnTo>
                  <a:pt x="3051357" y="0"/>
                </a:lnTo>
                <a:lnTo>
                  <a:pt x="3051357" y="1020900"/>
                </a:lnTo>
                <a:lnTo>
                  <a:pt x="0" y="102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4450154" y="8600314"/>
            <a:ext cx="2583392" cy="1315973"/>
          </a:xfrm>
          <a:custGeom>
            <a:avLst/>
            <a:gdLst/>
            <a:ahLst/>
            <a:cxnLst/>
            <a:rect l="l" t="t" r="r" b="b"/>
            <a:pathLst>
              <a:path w="2583392" h="1315973">
                <a:moveTo>
                  <a:pt x="0" y="0"/>
                </a:moveTo>
                <a:lnTo>
                  <a:pt x="2583392" y="0"/>
                </a:lnTo>
                <a:lnTo>
                  <a:pt x="2583392" y="1315972"/>
                </a:lnTo>
                <a:lnTo>
                  <a:pt x="0" y="131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3112232" y="1022771"/>
            <a:ext cx="3921313" cy="817994"/>
          </a:xfrm>
          <a:custGeom>
            <a:avLst/>
            <a:gdLst/>
            <a:ahLst/>
            <a:cxnLst/>
            <a:rect l="l" t="t" r="r" b="b"/>
            <a:pathLst>
              <a:path w="3921313" h="817994">
                <a:moveTo>
                  <a:pt x="0" y="0"/>
                </a:moveTo>
                <a:lnTo>
                  <a:pt x="3921314" y="0"/>
                </a:lnTo>
                <a:lnTo>
                  <a:pt x="3921314" y="817995"/>
                </a:lnTo>
                <a:lnTo>
                  <a:pt x="0" y="8179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>
            <a:off x="11838808" y="2163888"/>
            <a:ext cx="6057427" cy="6057427"/>
            <a:chOff x="0" y="0"/>
            <a:chExt cx="12700000" cy="12700000"/>
          </a:xfrm>
        </p:grpSpPr>
        <p:sp>
          <p:nvSpPr>
            <p:cNvPr id="8" name="Freeform 8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4376" t="-7618" r="-45270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524512"/>
            <a:ext cx="10366255" cy="73876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80"/>
              </a:lnSpc>
            </a:pP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Jedná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se o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nový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projekt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Libereckého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kraje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na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podporu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kariérového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poradenství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na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základních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školách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algn="l">
              <a:lnSpc>
                <a:spcPts val="3380"/>
              </a:lnSpc>
            </a:pPr>
            <a:endParaRPr lang="en-US" sz="2600" dirty="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3380"/>
              </a:lnSpc>
            </a:pPr>
            <a:r>
              <a:rPr lang="en-US" sz="2600" b="1" dirty="0" err="1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Proč</a:t>
            </a:r>
            <a:r>
              <a:rPr lang="en-US" sz="2600" b="1" dirty="0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 </a:t>
            </a:r>
            <a:r>
              <a:rPr lang="en-US" sz="2600" b="1" dirty="0" err="1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vznikl</a:t>
            </a:r>
            <a:r>
              <a:rPr lang="en-US" sz="2600" b="1" dirty="0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?</a:t>
            </a:r>
          </a:p>
          <a:p>
            <a:pPr marL="561347" lvl="1" indent="-280674" algn="l">
              <a:lnSpc>
                <a:spcPts val="3380"/>
              </a:lnSpc>
              <a:buFont typeface="Arial"/>
              <a:buChar char="•"/>
            </a:pP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Současná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forma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kariérového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poradenství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má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na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žáky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jen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minimální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dopad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Potvrzuje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to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i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průzkum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společnosti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Trexima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ze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srpna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2024.</a:t>
            </a:r>
          </a:p>
          <a:p>
            <a:pPr algn="l">
              <a:lnSpc>
                <a:spcPts val="3380"/>
              </a:lnSpc>
            </a:pPr>
            <a:endParaRPr lang="en-US" sz="2600" dirty="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3380"/>
              </a:lnSpc>
            </a:pPr>
            <a:r>
              <a:rPr lang="en-US" sz="2600" b="1" dirty="0" err="1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Cílová</a:t>
            </a:r>
            <a:r>
              <a:rPr lang="en-US" sz="2600" b="1" dirty="0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 </a:t>
            </a:r>
            <a:r>
              <a:rPr lang="en-US" sz="2600" b="1" dirty="0" err="1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skupina</a:t>
            </a:r>
            <a:endParaRPr lang="en-US" sz="2600" b="1" dirty="0">
              <a:solidFill>
                <a:srgbClr val="1B434D"/>
              </a:solidFill>
              <a:latin typeface="Rubik Semi-Bold"/>
              <a:ea typeface="Rubik Semi-Bold"/>
              <a:cs typeface="Rubik Semi-Bold"/>
              <a:sym typeface="Rubik Semi-Bold"/>
            </a:endParaRPr>
          </a:p>
          <a:p>
            <a:pPr marL="561347" lvl="1" indent="-280674" algn="l">
              <a:lnSpc>
                <a:spcPts val="3380"/>
              </a:lnSpc>
              <a:buFont typeface="Arial"/>
              <a:buChar char="•"/>
            </a:pP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Žáci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8.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tříd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základních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škol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kteří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se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rozhodují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o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své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budoucí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studijní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kariérní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dráze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algn="l">
              <a:lnSpc>
                <a:spcPts val="3380"/>
              </a:lnSpc>
            </a:pPr>
            <a:endParaRPr lang="en-US" sz="2600" dirty="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3380"/>
              </a:lnSpc>
            </a:pPr>
            <a:r>
              <a:rPr lang="en-US" sz="2600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Cíl</a:t>
            </a:r>
            <a:r>
              <a:rPr lang="en-US" sz="2600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</a:t>
            </a:r>
            <a:r>
              <a:rPr lang="en-US" sz="2600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projektu</a:t>
            </a:r>
            <a:endParaRPr lang="en-US" sz="2600" b="1" dirty="0">
              <a:solidFill>
                <a:srgbClr val="1B434D"/>
              </a:solidFill>
              <a:latin typeface="Rubik" pitchFamily="2" charset="-79"/>
              <a:ea typeface="Rubik Bold"/>
              <a:cs typeface="Rubik" pitchFamily="2" charset="-79"/>
              <a:sym typeface="Rubik Bold"/>
            </a:endParaRPr>
          </a:p>
          <a:p>
            <a:pPr marL="561347" lvl="1" indent="-280674" algn="l">
              <a:lnSpc>
                <a:spcPts val="3380"/>
              </a:lnSpc>
              <a:buFont typeface="Arial"/>
              <a:buChar char="•"/>
            </a:pP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Cílem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bylo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přinést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interaktivní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přímé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propojení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středních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škol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zaměstnavatelů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, aby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žáci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viděli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souvislost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mezi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studiem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budoucím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6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uplatněním</a:t>
            </a:r>
            <a:r>
              <a:rPr lang="en-US" sz="26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algn="l">
              <a:lnSpc>
                <a:spcPts val="3380"/>
              </a:lnSpc>
            </a:pPr>
            <a:endParaRPr lang="en-US" sz="2600" dirty="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1567792"/>
            <a:ext cx="6057900" cy="75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O PROJEKTU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986001" y="-1986001"/>
            <a:ext cx="1431768" cy="5403771"/>
          </a:xfrm>
          <a:custGeom>
            <a:avLst/>
            <a:gdLst/>
            <a:ahLst/>
            <a:cxnLst/>
            <a:rect l="l" t="t" r="r" b="b"/>
            <a:pathLst>
              <a:path w="1431768" h="5403771">
                <a:moveTo>
                  <a:pt x="0" y="0"/>
                </a:moveTo>
                <a:lnTo>
                  <a:pt x="1431769" y="0"/>
                </a:lnTo>
                <a:lnTo>
                  <a:pt x="1431769" y="5403771"/>
                </a:lnTo>
                <a:lnTo>
                  <a:pt x="0" y="540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846" r="-93225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0035377">
            <a:off x="174526" y="9167802"/>
            <a:ext cx="2253661" cy="754013"/>
          </a:xfrm>
          <a:custGeom>
            <a:avLst/>
            <a:gdLst/>
            <a:ahLst/>
            <a:cxnLst/>
            <a:rect l="l" t="t" r="r" b="b"/>
            <a:pathLst>
              <a:path w="2253661" h="754013">
                <a:moveTo>
                  <a:pt x="0" y="0"/>
                </a:moveTo>
                <a:lnTo>
                  <a:pt x="2253661" y="0"/>
                </a:lnTo>
                <a:lnTo>
                  <a:pt x="2253661" y="754013"/>
                </a:lnTo>
                <a:lnTo>
                  <a:pt x="0" y="754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974413">
            <a:off x="15154766" y="518250"/>
            <a:ext cx="3051357" cy="1020900"/>
          </a:xfrm>
          <a:custGeom>
            <a:avLst/>
            <a:gdLst/>
            <a:ahLst/>
            <a:cxnLst/>
            <a:rect l="l" t="t" r="r" b="b"/>
            <a:pathLst>
              <a:path w="3051357" h="1020900">
                <a:moveTo>
                  <a:pt x="0" y="0"/>
                </a:moveTo>
                <a:lnTo>
                  <a:pt x="3051357" y="0"/>
                </a:lnTo>
                <a:lnTo>
                  <a:pt x="3051357" y="1020900"/>
                </a:lnTo>
                <a:lnTo>
                  <a:pt x="0" y="102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4450154" y="8600314"/>
            <a:ext cx="2583392" cy="1315973"/>
          </a:xfrm>
          <a:custGeom>
            <a:avLst/>
            <a:gdLst/>
            <a:ahLst/>
            <a:cxnLst/>
            <a:rect l="l" t="t" r="r" b="b"/>
            <a:pathLst>
              <a:path w="2583392" h="1315973">
                <a:moveTo>
                  <a:pt x="0" y="0"/>
                </a:moveTo>
                <a:lnTo>
                  <a:pt x="2583392" y="0"/>
                </a:lnTo>
                <a:lnTo>
                  <a:pt x="2583392" y="1315972"/>
                </a:lnTo>
                <a:lnTo>
                  <a:pt x="0" y="131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3112232" y="1022771"/>
            <a:ext cx="3921313" cy="817994"/>
          </a:xfrm>
          <a:custGeom>
            <a:avLst/>
            <a:gdLst/>
            <a:ahLst/>
            <a:cxnLst/>
            <a:rect l="l" t="t" r="r" b="b"/>
            <a:pathLst>
              <a:path w="3921313" h="817994">
                <a:moveTo>
                  <a:pt x="0" y="0"/>
                </a:moveTo>
                <a:lnTo>
                  <a:pt x="3921314" y="0"/>
                </a:lnTo>
                <a:lnTo>
                  <a:pt x="3921314" y="817995"/>
                </a:lnTo>
                <a:lnTo>
                  <a:pt x="0" y="8179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>
            <a:off x="11814897" y="2163888"/>
            <a:ext cx="6057427" cy="6057427"/>
            <a:chOff x="0" y="0"/>
            <a:chExt cx="12700000" cy="12700000"/>
          </a:xfrm>
        </p:grpSpPr>
        <p:sp>
          <p:nvSpPr>
            <p:cNvPr id="8" name="Freeform 8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236" r="-62244" b="-16630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495937"/>
            <a:ext cx="10632180" cy="64322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639"/>
              </a:lnSpc>
            </a:pP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Akce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se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konala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v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multikině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CineStar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(partner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projektu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) v OC Nisa v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Liberci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–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naplněno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bylo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celkem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7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sálů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algn="l">
              <a:lnSpc>
                <a:spcPts val="3639"/>
              </a:lnSpc>
            </a:pPr>
            <a:endParaRPr lang="en-US" sz="2599" dirty="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Formou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</a:t>
            </a: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krátkých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</a:t>
            </a: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videí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</a:t>
            </a: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byly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</a:t>
            </a: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účastníkům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</a:t>
            </a: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představeny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</a:t>
            </a: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studijní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</a:t>
            </a: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obory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"/>
                <a:cs typeface="Rubik" pitchFamily="2" charset="-79"/>
                <a:sym typeface="Rubik"/>
              </a:rPr>
              <a:t> 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a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jejich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uplatnění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v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konkrétních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profesích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Společná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</a:t>
            </a: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prezentace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</a:t>
            </a: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škol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a </a:t>
            </a: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zaměstnavatelů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"/>
                <a:cs typeface="Rubik" pitchFamily="2" charset="-79"/>
                <a:sym typeface="Rubik"/>
              </a:rPr>
              <a:t> 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–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střední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školy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představily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své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obory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firmy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přiblížily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reálné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pracovní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příležitosti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Na </a:t>
            </a: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závěr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</a:t>
            </a: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odměna</a:t>
            </a:r>
            <a:r>
              <a:rPr lang="en-US" sz="2599" b="1" dirty="0">
                <a:solidFill>
                  <a:srgbClr val="1B434D"/>
                </a:solidFill>
                <a:latin typeface="Rubik" pitchFamily="2" charset="-79"/>
                <a:ea typeface="Rubik"/>
                <a:cs typeface="Rubik" pitchFamily="2" charset="-79"/>
                <a:sym typeface="Rubik"/>
              </a:rPr>
              <a:t> 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–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filmové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promítání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jako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příjemné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zakončení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dne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algn="l">
              <a:lnSpc>
                <a:spcPts val="3639"/>
              </a:lnSpc>
            </a:pPr>
            <a:endParaRPr lang="en-US" sz="2599" dirty="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3639"/>
              </a:lnSpc>
            </a:pPr>
            <a:r>
              <a:rPr lang="en-US" sz="2599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Účast</a:t>
            </a:r>
            <a:endParaRPr lang="en-US" sz="2599" b="1" dirty="0">
              <a:solidFill>
                <a:srgbClr val="1B434D"/>
              </a:solidFill>
              <a:latin typeface="Rubik" pitchFamily="2" charset="-79"/>
              <a:ea typeface="Rubik Bold"/>
              <a:cs typeface="Rubik" pitchFamily="2" charset="-79"/>
              <a:sym typeface="Rubik Bold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7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středních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škol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, 7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zaměstnavatelů</a:t>
            </a:r>
            <a:endParaRPr lang="en-US" sz="2599" dirty="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  <a:p>
            <a:pPr marL="561339" lvl="1" indent="-280669" algn="l">
              <a:lnSpc>
                <a:spcPts val="3639"/>
              </a:lnSpc>
              <a:buFont typeface="Arial"/>
              <a:buChar char="•"/>
            </a:pP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850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žáků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8.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tříd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ZŠ (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vč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.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pedagogického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doprovodu</a:t>
            </a:r>
            <a:r>
              <a:rPr lang="en-US" sz="2599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) z 15 ZŠ v </a:t>
            </a:r>
            <a:r>
              <a:rPr lang="en-US" sz="2599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Liberci</a:t>
            </a:r>
            <a:endParaRPr lang="en-US" sz="2599" dirty="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028700" y="1567792"/>
            <a:ext cx="7886700" cy="75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PRŮBĚH AKCE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986001" y="-1986001"/>
            <a:ext cx="1431768" cy="5403771"/>
          </a:xfrm>
          <a:custGeom>
            <a:avLst/>
            <a:gdLst/>
            <a:ahLst/>
            <a:cxnLst/>
            <a:rect l="l" t="t" r="r" b="b"/>
            <a:pathLst>
              <a:path w="1431768" h="5403771">
                <a:moveTo>
                  <a:pt x="0" y="0"/>
                </a:moveTo>
                <a:lnTo>
                  <a:pt x="1431769" y="0"/>
                </a:lnTo>
                <a:lnTo>
                  <a:pt x="1431769" y="5403771"/>
                </a:lnTo>
                <a:lnTo>
                  <a:pt x="0" y="540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846" r="-93225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0035377">
            <a:off x="174526" y="9167802"/>
            <a:ext cx="2253661" cy="754013"/>
          </a:xfrm>
          <a:custGeom>
            <a:avLst/>
            <a:gdLst/>
            <a:ahLst/>
            <a:cxnLst/>
            <a:rect l="l" t="t" r="r" b="b"/>
            <a:pathLst>
              <a:path w="2253661" h="754013">
                <a:moveTo>
                  <a:pt x="0" y="0"/>
                </a:moveTo>
                <a:lnTo>
                  <a:pt x="2253661" y="0"/>
                </a:lnTo>
                <a:lnTo>
                  <a:pt x="2253661" y="754013"/>
                </a:lnTo>
                <a:lnTo>
                  <a:pt x="0" y="754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974413">
            <a:off x="15154766" y="518250"/>
            <a:ext cx="3051357" cy="1020900"/>
          </a:xfrm>
          <a:custGeom>
            <a:avLst/>
            <a:gdLst/>
            <a:ahLst/>
            <a:cxnLst/>
            <a:rect l="l" t="t" r="r" b="b"/>
            <a:pathLst>
              <a:path w="3051357" h="1020900">
                <a:moveTo>
                  <a:pt x="0" y="0"/>
                </a:moveTo>
                <a:lnTo>
                  <a:pt x="3051357" y="0"/>
                </a:lnTo>
                <a:lnTo>
                  <a:pt x="3051357" y="1020900"/>
                </a:lnTo>
                <a:lnTo>
                  <a:pt x="0" y="102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4450154" y="8600314"/>
            <a:ext cx="2583392" cy="1315973"/>
          </a:xfrm>
          <a:custGeom>
            <a:avLst/>
            <a:gdLst/>
            <a:ahLst/>
            <a:cxnLst/>
            <a:rect l="l" t="t" r="r" b="b"/>
            <a:pathLst>
              <a:path w="2583392" h="1315973">
                <a:moveTo>
                  <a:pt x="0" y="0"/>
                </a:moveTo>
                <a:lnTo>
                  <a:pt x="2583392" y="0"/>
                </a:lnTo>
                <a:lnTo>
                  <a:pt x="2583392" y="1315972"/>
                </a:lnTo>
                <a:lnTo>
                  <a:pt x="0" y="131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3112232" y="1022771"/>
            <a:ext cx="3921313" cy="817994"/>
          </a:xfrm>
          <a:custGeom>
            <a:avLst/>
            <a:gdLst/>
            <a:ahLst/>
            <a:cxnLst/>
            <a:rect l="l" t="t" r="r" b="b"/>
            <a:pathLst>
              <a:path w="3921313" h="817994">
                <a:moveTo>
                  <a:pt x="0" y="0"/>
                </a:moveTo>
                <a:lnTo>
                  <a:pt x="3921314" y="0"/>
                </a:lnTo>
                <a:lnTo>
                  <a:pt x="3921314" y="817995"/>
                </a:lnTo>
                <a:lnTo>
                  <a:pt x="0" y="8179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grpSp>
        <p:nvGrpSpPr>
          <p:cNvPr id="7" name="Group 7"/>
          <p:cNvGrpSpPr/>
          <p:nvPr/>
        </p:nvGrpSpPr>
        <p:grpSpPr>
          <a:xfrm>
            <a:off x="11934058" y="2163888"/>
            <a:ext cx="6057427" cy="6057427"/>
            <a:chOff x="0" y="0"/>
            <a:chExt cx="12700000" cy="12700000"/>
          </a:xfrm>
        </p:grpSpPr>
        <p:sp>
          <p:nvSpPr>
            <p:cNvPr id="8" name="Freeform 8"/>
            <p:cNvSpPr/>
            <p:nvPr/>
          </p:nvSpPr>
          <p:spPr>
            <a:xfrm>
              <a:off x="-11430" y="857250"/>
              <a:ext cx="13009880" cy="11644630"/>
            </a:xfrm>
            <a:custGeom>
              <a:avLst/>
              <a:gdLst/>
              <a:ahLst/>
              <a:cxnLst/>
              <a:rect l="l" t="t" r="r" b="b"/>
              <a:pathLst>
                <a:path w="13009880" h="11644630">
                  <a:moveTo>
                    <a:pt x="10152380" y="938530"/>
                  </a:moveTo>
                  <a:cubicBezTo>
                    <a:pt x="8962390" y="189230"/>
                    <a:pt x="8643620" y="154940"/>
                    <a:pt x="7245350" y="0"/>
                  </a:cubicBezTo>
                  <a:cubicBezTo>
                    <a:pt x="4039870" y="38100"/>
                    <a:pt x="1441450" y="1889760"/>
                    <a:pt x="435610" y="4933950"/>
                  </a:cubicBezTo>
                  <a:cubicBezTo>
                    <a:pt x="91440" y="5975350"/>
                    <a:pt x="0" y="7139940"/>
                    <a:pt x="403860" y="8159750"/>
                  </a:cubicBezTo>
                  <a:cubicBezTo>
                    <a:pt x="934720" y="9499600"/>
                    <a:pt x="2254250" y="10407650"/>
                    <a:pt x="3648710" y="10773410"/>
                  </a:cubicBezTo>
                  <a:cubicBezTo>
                    <a:pt x="5043170" y="11140440"/>
                    <a:pt x="6578600" y="11644630"/>
                    <a:pt x="8008620" y="11470640"/>
                  </a:cubicBezTo>
                  <a:cubicBezTo>
                    <a:pt x="9123680" y="11334750"/>
                    <a:pt x="10237470" y="10519410"/>
                    <a:pt x="11071860" y="9767570"/>
                  </a:cubicBezTo>
                  <a:cubicBezTo>
                    <a:pt x="11625580" y="9268460"/>
                    <a:pt x="11971020" y="8576310"/>
                    <a:pt x="12202160" y="7867650"/>
                  </a:cubicBezTo>
                  <a:cubicBezTo>
                    <a:pt x="13009880" y="5401310"/>
                    <a:pt x="12348210" y="2322830"/>
                    <a:pt x="10152380" y="938530"/>
                  </a:cubicBezTo>
                  <a:close/>
                </a:path>
              </a:pathLst>
            </a:custGeom>
            <a:blipFill>
              <a:blip r:embed="rId6"/>
              <a:stretch>
                <a:fillRect l="-19656" r="-19656"/>
              </a:stretch>
            </a:blipFill>
          </p:spPr>
          <p:txBody>
            <a:bodyPr/>
            <a:lstStyle/>
            <a:p>
              <a:endParaRPr lang="cs-CZ"/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1028700" y="2400687"/>
            <a:ext cx="10072338" cy="58352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1347" lvl="1" indent="-280674" algn="l">
              <a:lnSpc>
                <a:spcPts val="4680"/>
              </a:lnSpc>
              <a:buFont typeface="Arial"/>
              <a:buChar char="•"/>
            </a:pPr>
            <a:r>
              <a:rPr lang="en-US" sz="260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Střední průmyslová škola a Vyšší odborná škola, Liberec</a:t>
            </a:r>
          </a:p>
          <a:p>
            <a:pPr marL="561347" lvl="1" indent="-280674" algn="l">
              <a:lnSpc>
                <a:spcPts val="4680"/>
              </a:lnSpc>
              <a:buFont typeface="Arial"/>
              <a:buChar char="•"/>
            </a:pPr>
            <a:r>
              <a:rPr lang="en-US" sz="260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Střední škola strojní, stavební a dopravní, Liberec</a:t>
            </a:r>
          </a:p>
          <a:p>
            <a:pPr marL="561347" lvl="1" indent="-280674" algn="l">
              <a:lnSpc>
                <a:spcPts val="4680"/>
              </a:lnSpc>
              <a:buFont typeface="Arial"/>
              <a:buChar char="•"/>
            </a:pPr>
            <a:r>
              <a:rPr lang="en-US" sz="260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Střední škola a Mateřská škola, Liberec, Na Bojišti 15</a:t>
            </a:r>
          </a:p>
          <a:p>
            <a:pPr marL="561347" lvl="1" indent="-280674" algn="l">
              <a:lnSpc>
                <a:spcPts val="4680"/>
              </a:lnSpc>
              <a:buFont typeface="Arial"/>
              <a:buChar char="•"/>
            </a:pPr>
            <a:r>
              <a:rPr lang="en-US" sz="260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Střední zdravotnická škola a Vyšší odborná škola zdravotnická, Liberec</a:t>
            </a:r>
          </a:p>
          <a:p>
            <a:pPr marL="561347" lvl="1" indent="-280674" algn="l">
              <a:lnSpc>
                <a:spcPts val="4680"/>
              </a:lnSpc>
              <a:buFont typeface="Arial"/>
              <a:buChar char="•"/>
            </a:pPr>
            <a:r>
              <a:rPr lang="en-US" sz="260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Střední škola gastronomie a služeb, Liberec</a:t>
            </a:r>
          </a:p>
          <a:p>
            <a:pPr marL="561347" lvl="1" indent="-280674" algn="l">
              <a:lnSpc>
                <a:spcPts val="4680"/>
              </a:lnSpc>
              <a:buFont typeface="Arial"/>
              <a:buChar char="•"/>
            </a:pPr>
            <a:r>
              <a:rPr lang="en-US" sz="260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Obchodní akademie Liberec </a:t>
            </a:r>
          </a:p>
          <a:p>
            <a:pPr marL="561347" lvl="1" indent="-280674" algn="l">
              <a:lnSpc>
                <a:spcPts val="4680"/>
              </a:lnSpc>
              <a:buFont typeface="Arial"/>
              <a:buChar char="•"/>
            </a:pPr>
            <a:r>
              <a:rPr lang="en-US" sz="260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Střední průmyslová škola stavební, Liberec</a:t>
            </a:r>
          </a:p>
          <a:p>
            <a:pPr algn="l">
              <a:lnSpc>
                <a:spcPts val="4680"/>
              </a:lnSpc>
            </a:pPr>
            <a:endParaRPr lang="en-US" sz="260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4680"/>
              </a:lnSpc>
            </a:pPr>
            <a:r>
              <a:rPr lang="en-US" sz="260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Do prezentací škol byli často zapojeni také jejich absolventi.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028700" y="1567792"/>
            <a:ext cx="7569573" cy="7566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ZAPOJENÉ STŘEDNÍ ŠKOLY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986001" y="-1986001"/>
            <a:ext cx="1431768" cy="5403771"/>
          </a:xfrm>
          <a:custGeom>
            <a:avLst/>
            <a:gdLst/>
            <a:ahLst/>
            <a:cxnLst/>
            <a:rect l="l" t="t" r="r" b="b"/>
            <a:pathLst>
              <a:path w="1431768" h="5403771">
                <a:moveTo>
                  <a:pt x="0" y="0"/>
                </a:moveTo>
                <a:lnTo>
                  <a:pt x="1431769" y="0"/>
                </a:lnTo>
                <a:lnTo>
                  <a:pt x="1431769" y="5403771"/>
                </a:lnTo>
                <a:lnTo>
                  <a:pt x="0" y="540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846" r="-93225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0035377">
            <a:off x="174526" y="9167802"/>
            <a:ext cx="2253661" cy="754013"/>
          </a:xfrm>
          <a:custGeom>
            <a:avLst/>
            <a:gdLst/>
            <a:ahLst/>
            <a:cxnLst/>
            <a:rect l="l" t="t" r="r" b="b"/>
            <a:pathLst>
              <a:path w="2253661" h="754013">
                <a:moveTo>
                  <a:pt x="0" y="0"/>
                </a:moveTo>
                <a:lnTo>
                  <a:pt x="2253661" y="0"/>
                </a:lnTo>
                <a:lnTo>
                  <a:pt x="2253661" y="754013"/>
                </a:lnTo>
                <a:lnTo>
                  <a:pt x="0" y="754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974413">
            <a:off x="15154766" y="518250"/>
            <a:ext cx="3051357" cy="1020900"/>
          </a:xfrm>
          <a:custGeom>
            <a:avLst/>
            <a:gdLst/>
            <a:ahLst/>
            <a:cxnLst/>
            <a:rect l="l" t="t" r="r" b="b"/>
            <a:pathLst>
              <a:path w="3051357" h="1020900">
                <a:moveTo>
                  <a:pt x="0" y="0"/>
                </a:moveTo>
                <a:lnTo>
                  <a:pt x="3051357" y="0"/>
                </a:lnTo>
                <a:lnTo>
                  <a:pt x="3051357" y="1020900"/>
                </a:lnTo>
                <a:lnTo>
                  <a:pt x="0" y="102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028700" y="2486412"/>
            <a:ext cx="16230600" cy="31771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5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Zpětnou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vazbu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vyplnilo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434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účastníků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(51 %):</a:t>
            </a:r>
          </a:p>
          <a:p>
            <a:pPr marL="1295410" lvl="2" indent="-431803" algn="l">
              <a:lnSpc>
                <a:spcPts val="4200"/>
              </a:lnSpc>
              <a:buFont typeface="Arial"/>
              <a:buChar char="⚬"/>
            </a:pP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418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žáků</a:t>
            </a:r>
            <a:endParaRPr lang="en-US" sz="3000" dirty="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  <a:p>
            <a:pPr marL="1295410" lvl="2" indent="-431803" algn="l">
              <a:lnSpc>
                <a:spcPts val="4200"/>
              </a:lnSpc>
              <a:buFont typeface="Arial"/>
              <a:buChar char="⚬"/>
            </a:pP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16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pedagogů</a:t>
            </a:r>
            <a:endParaRPr lang="en-US" sz="3000" dirty="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4200"/>
              </a:lnSpc>
            </a:pPr>
            <a:r>
              <a:rPr lang="en-US" sz="3000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Vybrané</a:t>
            </a:r>
            <a:r>
              <a:rPr lang="en-US" sz="3000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</a:t>
            </a:r>
            <a:r>
              <a:rPr lang="en-US" sz="3000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otázky</a:t>
            </a:r>
            <a:r>
              <a:rPr lang="en-US" sz="3000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 (</a:t>
            </a:r>
            <a:r>
              <a:rPr lang="en-US" sz="3000" b="1" dirty="0" err="1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žáci</a:t>
            </a:r>
            <a:r>
              <a:rPr lang="en-US" sz="3000" b="1" dirty="0">
                <a:solidFill>
                  <a:srgbClr val="1B434D"/>
                </a:solidFill>
                <a:latin typeface="Rubik" pitchFamily="2" charset="-79"/>
                <a:ea typeface="Rubik Bold"/>
                <a:cs typeface="Rubik" pitchFamily="2" charset="-79"/>
                <a:sym typeface="Rubik Bold"/>
              </a:rPr>
              <a:t>):</a:t>
            </a:r>
          </a:p>
          <a:p>
            <a:pPr marL="647705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Jaké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zaměření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SŠ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vás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láká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?</a:t>
            </a:r>
          </a:p>
        </p:txBody>
      </p:sp>
      <p:sp>
        <p:nvSpPr>
          <p:cNvPr id="6" name="Freeform 6"/>
          <p:cNvSpPr/>
          <p:nvPr/>
        </p:nvSpPr>
        <p:spPr>
          <a:xfrm>
            <a:off x="14450154" y="8600314"/>
            <a:ext cx="2583392" cy="1315973"/>
          </a:xfrm>
          <a:custGeom>
            <a:avLst/>
            <a:gdLst/>
            <a:ahLst/>
            <a:cxnLst/>
            <a:rect l="l" t="t" r="r" b="b"/>
            <a:pathLst>
              <a:path w="2583392" h="1315973">
                <a:moveTo>
                  <a:pt x="0" y="0"/>
                </a:moveTo>
                <a:lnTo>
                  <a:pt x="2583392" y="0"/>
                </a:lnTo>
                <a:lnTo>
                  <a:pt x="2583392" y="1315972"/>
                </a:lnTo>
                <a:lnTo>
                  <a:pt x="0" y="131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3112232" y="1022771"/>
            <a:ext cx="3921313" cy="817994"/>
          </a:xfrm>
          <a:custGeom>
            <a:avLst/>
            <a:gdLst/>
            <a:ahLst/>
            <a:cxnLst/>
            <a:rect l="l" t="t" r="r" b="b"/>
            <a:pathLst>
              <a:path w="3921313" h="817994">
                <a:moveTo>
                  <a:pt x="0" y="0"/>
                </a:moveTo>
                <a:lnTo>
                  <a:pt x="3921314" y="0"/>
                </a:lnTo>
                <a:lnTo>
                  <a:pt x="3921314" y="817995"/>
                </a:lnTo>
                <a:lnTo>
                  <a:pt x="0" y="8179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1028700" y="1567792"/>
            <a:ext cx="7277100" cy="75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VÝSLEDKY ANKETY</a:t>
            </a:r>
          </a:p>
        </p:txBody>
      </p:sp>
      <p:sp>
        <p:nvSpPr>
          <p:cNvPr id="9" name="Freeform 9"/>
          <p:cNvSpPr/>
          <p:nvPr/>
        </p:nvSpPr>
        <p:spPr>
          <a:xfrm>
            <a:off x="5520819" y="5719827"/>
            <a:ext cx="7591413" cy="4287252"/>
          </a:xfrm>
          <a:custGeom>
            <a:avLst/>
            <a:gdLst/>
            <a:ahLst/>
            <a:cxnLst/>
            <a:rect l="l" t="t" r="r" b="b"/>
            <a:pathLst>
              <a:path w="7591413" h="4287252">
                <a:moveTo>
                  <a:pt x="0" y="0"/>
                </a:moveTo>
                <a:lnTo>
                  <a:pt x="7591413" y="0"/>
                </a:lnTo>
                <a:lnTo>
                  <a:pt x="7591413" y="4287252"/>
                </a:lnTo>
                <a:lnTo>
                  <a:pt x="0" y="4287252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29364" t="-25327" r="-38655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986001" y="-1986001"/>
            <a:ext cx="1431768" cy="5403771"/>
          </a:xfrm>
          <a:custGeom>
            <a:avLst/>
            <a:gdLst/>
            <a:ahLst/>
            <a:cxnLst/>
            <a:rect l="l" t="t" r="r" b="b"/>
            <a:pathLst>
              <a:path w="1431768" h="5403771">
                <a:moveTo>
                  <a:pt x="0" y="0"/>
                </a:moveTo>
                <a:lnTo>
                  <a:pt x="1431769" y="0"/>
                </a:lnTo>
                <a:lnTo>
                  <a:pt x="1431769" y="5403771"/>
                </a:lnTo>
                <a:lnTo>
                  <a:pt x="0" y="540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846" r="-93225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0035377">
            <a:off x="174526" y="9167802"/>
            <a:ext cx="2253661" cy="754013"/>
          </a:xfrm>
          <a:custGeom>
            <a:avLst/>
            <a:gdLst/>
            <a:ahLst/>
            <a:cxnLst/>
            <a:rect l="l" t="t" r="r" b="b"/>
            <a:pathLst>
              <a:path w="2253661" h="754013">
                <a:moveTo>
                  <a:pt x="0" y="0"/>
                </a:moveTo>
                <a:lnTo>
                  <a:pt x="2253661" y="0"/>
                </a:lnTo>
                <a:lnTo>
                  <a:pt x="2253661" y="754013"/>
                </a:lnTo>
                <a:lnTo>
                  <a:pt x="0" y="754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974413">
            <a:off x="15154766" y="518250"/>
            <a:ext cx="3051357" cy="1020900"/>
          </a:xfrm>
          <a:custGeom>
            <a:avLst/>
            <a:gdLst/>
            <a:ahLst/>
            <a:cxnLst/>
            <a:rect l="l" t="t" r="r" b="b"/>
            <a:pathLst>
              <a:path w="3051357" h="1020900">
                <a:moveTo>
                  <a:pt x="0" y="0"/>
                </a:moveTo>
                <a:lnTo>
                  <a:pt x="3051357" y="0"/>
                </a:lnTo>
                <a:lnTo>
                  <a:pt x="3051357" y="1020900"/>
                </a:lnTo>
                <a:lnTo>
                  <a:pt x="0" y="102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028700" y="2486412"/>
            <a:ext cx="16230600" cy="1583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Využijete informace z akce při výběru střední školy? </a:t>
            </a:r>
          </a:p>
          <a:p>
            <a:pPr marL="647705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ANO: </a:t>
            </a:r>
            <a:r>
              <a:rPr lang="en-US" sz="300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376 žáků ZŠ (90 %)</a:t>
            </a:r>
          </a:p>
          <a:p>
            <a:pPr marL="647705" lvl="1" indent="-323852" algn="l">
              <a:lnSpc>
                <a:spcPts val="4200"/>
              </a:lnSpc>
              <a:buFont typeface="Arial"/>
              <a:buChar char="•"/>
            </a:pPr>
            <a:r>
              <a:rPr lang="en-US" sz="3000" b="1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NE: </a:t>
            </a:r>
            <a:r>
              <a:rPr lang="en-US" sz="300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42 žáků ZŠ (10 %)</a:t>
            </a:r>
          </a:p>
        </p:txBody>
      </p:sp>
      <p:sp>
        <p:nvSpPr>
          <p:cNvPr id="6" name="Freeform 6"/>
          <p:cNvSpPr/>
          <p:nvPr/>
        </p:nvSpPr>
        <p:spPr>
          <a:xfrm>
            <a:off x="14450154" y="8600314"/>
            <a:ext cx="2583392" cy="1315973"/>
          </a:xfrm>
          <a:custGeom>
            <a:avLst/>
            <a:gdLst/>
            <a:ahLst/>
            <a:cxnLst/>
            <a:rect l="l" t="t" r="r" b="b"/>
            <a:pathLst>
              <a:path w="2583392" h="1315973">
                <a:moveTo>
                  <a:pt x="0" y="0"/>
                </a:moveTo>
                <a:lnTo>
                  <a:pt x="2583392" y="0"/>
                </a:lnTo>
                <a:lnTo>
                  <a:pt x="2583392" y="1315972"/>
                </a:lnTo>
                <a:lnTo>
                  <a:pt x="0" y="131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3112232" y="1022771"/>
            <a:ext cx="3921313" cy="817994"/>
          </a:xfrm>
          <a:custGeom>
            <a:avLst/>
            <a:gdLst/>
            <a:ahLst/>
            <a:cxnLst/>
            <a:rect l="l" t="t" r="r" b="b"/>
            <a:pathLst>
              <a:path w="3921313" h="817994">
                <a:moveTo>
                  <a:pt x="0" y="0"/>
                </a:moveTo>
                <a:lnTo>
                  <a:pt x="3921314" y="0"/>
                </a:lnTo>
                <a:lnTo>
                  <a:pt x="3921314" y="817995"/>
                </a:lnTo>
                <a:lnTo>
                  <a:pt x="0" y="8179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1028700" y="1567792"/>
            <a:ext cx="7886700" cy="75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VÝSLEDKY ANKETY</a:t>
            </a:r>
          </a:p>
        </p:txBody>
      </p:sp>
      <p:sp>
        <p:nvSpPr>
          <p:cNvPr id="9" name="Freeform 9"/>
          <p:cNvSpPr/>
          <p:nvPr/>
        </p:nvSpPr>
        <p:spPr>
          <a:xfrm>
            <a:off x="5702748" y="4330020"/>
            <a:ext cx="8854943" cy="5214789"/>
          </a:xfrm>
          <a:custGeom>
            <a:avLst/>
            <a:gdLst/>
            <a:ahLst/>
            <a:cxnLst/>
            <a:rect l="l" t="t" r="r" b="b"/>
            <a:pathLst>
              <a:path w="8854943" h="5214789">
                <a:moveTo>
                  <a:pt x="0" y="0"/>
                </a:moveTo>
                <a:lnTo>
                  <a:pt x="8854944" y="0"/>
                </a:lnTo>
                <a:lnTo>
                  <a:pt x="8854944" y="5214789"/>
                </a:lnTo>
                <a:lnTo>
                  <a:pt x="0" y="521478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32241" t="-31962" r="-52243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986001" y="-1986001"/>
            <a:ext cx="1431768" cy="5403771"/>
          </a:xfrm>
          <a:custGeom>
            <a:avLst/>
            <a:gdLst/>
            <a:ahLst/>
            <a:cxnLst/>
            <a:rect l="l" t="t" r="r" b="b"/>
            <a:pathLst>
              <a:path w="1431768" h="5403771">
                <a:moveTo>
                  <a:pt x="0" y="0"/>
                </a:moveTo>
                <a:lnTo>
                  <a:pt x="1431769" y="0"/>
                </a:lnTo>
                <a:lnTo>
                  <a:pt x="1431769" y="5403771"/>
                </a:lnTo>
                <a:lnTo>
                  <a:pt x="0" y="540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846" r="-93225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0035377">
            <a:off x="174526" y="9167802"/>
            <a:ext cx="2253661" cy="754013"/>
          </a:xfrm>
          <a:custGeom>
            <a:avLst/>
            <a:gdLst/>
            <a:ahLst/>
            <a:cxnLst/>
            <a:rect l="l" t="t" r="r" b="b"/>
            <a:pathLst>
              <a:path w="2253661" h="754013">
                <a:moveTo>
                  <a:pt x="0" y="0"/>
                </a:moveTo>
                <a:lnTo>
                  <a:pt x="2253661" y="0"/>
                </a:lnTo>
                <a:lnTo>
                  <a:pt x="2253661" y="754013"/>
                </a:lnTo>
                <a:lnTo>
                  <a:pt x="0" y="754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974413">
            <a:off x="15154766" y="518250"/>
            <a:ext cx="3051357" cy="1020900"/>
          </a:xfrm>
          <a:custGeom>
            <a:avLst/>
            <a:gdLst/>
            <a:ahLst/>
            <a:cxnLst/>
            <a:rect l="l" t="t" r="r" b="b"/>
            <a:pathLst>
              <a:path w="3051357" h="1020900">
                <a:moveTo>
                  <a:pt x="0" y="0"/>
                </a:moveTo>
                <a:lnTo>
                  <a:pt x="3051357" y="0"/>
                </a:lnTo>
                <a:lnTo>
                  <a:pt x="3051357" y="1020900"/>
                </a:lnTo>
                <a:lnTo>
                  <a:pt x="0" y="102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028700" y="2486412"/>
            <a:ext cx="16230600" cy="51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S kým řešíte výběr střední školy? </a:t>
            </a:r>
            <a:r>
              <a:rPr lang="en-US" sz="300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(možnost více odpovědí) </a:t>
            </a:r>
          </a:p>
        </p:txBody>
      </p:sp>
      <p:sp>
        <p:nvSpPr>
          <p:cNvPr id="6" name="Freeform 6"/>
          <p:cNvSpPr/>
          <p:nvPr/>
        </p:nvSpPr>
        <p:spPr>
          <a:xfrm>
            <a:off x="14450154" y="8600314"/>
            <a:ext cx="2583392" cy="1315973"/>
          </a:xfrm>
          <a:custGeom>
            <a:avLst/>
            <a:gdLst/>
            <a:ahLst/>
            <a:cxnLst/>
            <a:rect l="l" t="t" r="r" b="b"/>
            <a:pathLst>
              <a:path w="2583392" h="1315973">
                <a:moveTo>
                  <a:pt x="0" y="0"/>
                </a:moveTo>
                <a:lnTo>
                  <a:pt x="2583392" y="0"/>
                </a:lnTo>
                <a:lnTo>
                  <a:pt x="2583392" y="1315972"/>
                </a:lnTo>
                <a:lnTo>
                  <a:pt x="0" y="131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3112232" y="1022771"/>
            <a:ext cx="3921313" cy="817994"/>
          </a:xfrm>
          <a:custGeom>
            <a:avLst/>
            <a:gdLst/>
            <a:ahLst/>
            <a:cxnLst/>
            <a:rect l="l" t="t" r="r" b="b"/>
            <a:pathLst>
              <a:path w="3921313" h="817994">
                <a:moveTo>
                  <a:pt x="0" y="0"/>
                </a:moveTo>
                <a:lnTo>
                  <a:pt x="3921314" y="0"/>
                </a:lnTo>
                <a:lnTo>
                  <a:pt x="3921314" y="817995"/>
                </a:lnTo>
                <a:lnTo>
                  <a:pt x="0" y="8179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1028700" y="1567792"/>
            <a:ext cx="13601700" cy="75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VÝSLEDKY ANKETY | VYBRANÉ OTÁZKY</a:t>
            </a:r>
          </a:p>
        </p:txBody>
      </p:sp>
      <p:sp>
        <p:nvSpPr>
          <p:cNvPr id="9" name="Freeform 9"/>
          <p:cNvSpPr/>
          <p:nvPr/>
        </p:nvSpPr>
        <p:spPr>
          <a:xfrm>
            <a:off x="1301356" y="3452092"/>
            <a:ext cx="14039933" cy="5252997"/>
          </a:xfrm>
          <a:custGeom>
            <a:avLst/>
            <a:gdLst/>
            <a:ahLst/>
            <a:cxnLst/>
            <a:rect l="l" t="t" r="r" b="b"/>
            <a:pathLst>
              <a:path w="14039933" h="5252997">
                <a:moveTo>
                  <a:pt x="0" y="0"/>
                </a:moveTo>
                <a:lnTo>
                  <a:pt x="14039934" y="0"/>
                </a:lnTo>
                <a:lnTo>
                  <a:pt x="14039934" y="5252997"/>
                </a:lnTo>
                <a:lnTo>
                  <a:pt x="0" y="5252997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26955"/>
            </a:stretch>
          </a:blipFill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986001" y="-1986001"/>
            <a:ext cx="1431768" cy="5403771"/>
          </a:xfrm>
          <a:custGeom>
            <a:avLst/>
            <a:gdLst/>
            <a:ahLst/>
            <a:cxnLst/>
            <a:rect l="l" t="t" r="r" b="b"/>
            <a:pathLst>
              <a:path w="1431768" h="5403771">
                <a:moveTo>
                  <a:pt x="0" y="0"/>
                </a:moveTo>
                <a:lnTo>
                  <a:pt x="1431769" y="0"/>
                </a:lnTo>
                <a:lnTo>
                  <a:pt x="1431769" y="5403771"/>
                </a:lnTo>
                <a:lnTo>
                  <a:pt x="0" y="540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846" r="-93225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0035377">
            <a:off x="174526" y="9167802"/>
            <a:ext cx="2253661" cy="754013"/>
          </a:xfrm>
          <a:custGeom>
            <a:avLst/>
            <a:gdLst/>
            <a:ahLst/>
            <a:cxnLst/>
            <a:rect l="l" t="t" r="r" b="b"/>
            <a:pathLst>
              <a:path w="2253661" h="754013">
                <a:moveTo>
                  <a:pt x="0" y="0"/>
                </a:moveTo>
                <a:lnTo>
                  <a:pt x="2253661" y="0"/>
                </a:lnTo>
                <a:lnTo>
                  <a:pt x="2253661" y="754013"/>
                </a:lnTo>
                <a:lnTo>
                  <a:pt x="0" y="754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974413">
            <a:off x="15154766" y="518250"/>
            <a:ext cx="3051357" cy="1020900"/>
          </a:xfrm>
          <a:custGeom>
            <a:avLst/>
            <a:gdLst/>
            <a:ahLst/>
            <a:cxnLst/>
            <a:rect l="l" t="t" r="r" b="b"/>
            <a:pathLst>
              <a:path w="3051357" h="1020900">
                <a:moveTo>
                  <a:pt x="0" y="0"/>
                </a:moveTo>
                <a:lnTo>
                  <a:pt x="3051357" y="0"/>
                </a:lnTo>
                <a:lnTo>
                  <a:pt x="3051357" y="1020900"/>
                </a:lnTo>
                <a:lnTo>
                  <a:pt x="0" y="102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TextBox 5"/>
          <p:cNvSpPr txBox="1"/>
          <p:nvPr/>
        </p:nvSpPr>
        <p:spPr>
          <a:xfrm>
            <a:off x="1028700" y="2486412"/>
            <a:ext cx="16230600" cy="42487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1B434D"/>
                </a:solidFill>
                <a:latin typeface="Rubik Medium"/>
                <a:ea typeface="Rubik Medium"/>
                <a:cs typeface="Rubik Medium"/>
                <a:sym typeface="Rubik Medium"/>
              </a:rPr>
              <a:t>ANO!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Výsledky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ankety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ukazují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,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že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žáci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oceňují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interaktivní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nenásilnou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formu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rozšíření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obzorů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o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možnostech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středních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škol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budoucího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uplatnění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  <a:p>
            <a:pPr algn="l">
              <a:lnSpc>
                <a:spcPts val="4200"/>
              </a:lnSpc>
            </a:pPr>
            <a:endParaRPr lang="en-US" sz="3000" dirty="0">
              <a:solidFill>
                <a:srgbClr val="1B434D"/>
              </a:solidFill>
              <a:latin typeface="Rubik"/>
              <a:ea typeface="Rubik"/>
              <a:cs typeface="Rubik"/>
              <a:sym typeface="Rubik"/>
            </a:endParaRPr>
          </a:p>
          <a:p>
            <a:pPr algn="l">
              <a:lnSpc>
                <a:spcPts val="4620"/>
              </a:lnSpc>
            </a:pPr>
            <a:r>
              <a:rPr lang="en-US" sz="3300" b="1" dirty="0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BUDEME S PROJEKTEM POKRAČOVAT?</a:t>
            </a:r>
          </a:p>
          <a:p>
            <a:pPr algn="l">
              <a:lnSpc>
                <a:spcPts val="4200"/>
              </a:lnSpc>
            </a:pPr>
            <a:r>
              <a:rPr lang="en-US" sz="3000" b="1" dirty="0">
                <a:solidFill>
                  <a:srgbClr val="1B434D"/>
                </a:solidFill>
                <a:latin typeface="Rubik Medium"/>
                <a:ea typeface="Rubik Medium"/>
                <a:cs typeface="Rubik Medium"/>
                <a:sym typeface="Rubik Medium"/>
              </a:rPr>
              <a:t>ANO!</a:t>
            </a:r>
          </a:p>
          <a:p>
            <a:pPr algn="l">
              <a:lnSpc>
                <a:spcPts val="4200"/>
              </a:lnSpc>
            </a:pP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Plánujeme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rozšíření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projektu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do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dalších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částí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Libereckého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kraje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a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intenzivnější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zapojení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absolventů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středních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 </a:t>
            </a:r>
            <a:r>
              <a:rPr lang="en-US" sz="3000" dirty="0" err="1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škol</a:t>
            </a:r>
            <a:r>
              <a:rPr lang="en-US" sz="3000" dirty="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.</a:t>
            </a:r>
          </a:p>
        </p:txBody>
      </p:sp>
      <p:sp>
        <p:nvSpPr>
          <p:cNvPr id="6" name="Freeform 6"/>
          <p:cNvSpPr/>
          <p:nvPr/>
        </p:nvSpPr>
        <p:spPr>
          <a:xfrm>
            <a:off x="14450154" y="8600314"/>
            <a:ext cx="2583392" cy="1315973"/>
          </a:xfrm>
          <a:custGeom>
            <a:avLst/>
            <a:gdLst/>
            <a:ahLst/>
            <a:cxnLst/>
            <a:rect l="l" t="t" r="r" b="b"/>
            <a:pathLst>
              <a:path w="2583392" h="1315973">
                <a:moveTo>
                  <a:pt x="0" y="0"/>
                </a:moveTo>
                <a:lnTo>
                  <a:pt x="2583392" y="0"/>
                </a:lnTo>
                <a:lnTo>
                  <a:pt x="2583392" y="1315972"/>
                </a:lnTo>
                <a:lnTo>
                  <a:pt x="0" y="131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13112232" y="1022771"/>
            <a:ext cx="3921313" cy="817994"/>
          </a:xfrm>
          <a:custGeom>
            <a:avLst/>
            <a:gdLst/>
            <a:ahLst/>
            <a:cxnLst/>
            <a:rect l="l" t="t" r="r" b="b"/>
            <a:pathLst>
              <a:path w="3921313" h="817994">
                <a:moveTo>
                  <a:pt x="0" y="0"/>
                </a:moveTo>
                <a:lnTo>
                  <a:pt x="3921314" y="0"/>
                </a:lnTo>
                <a:lnTo>
                  <a:pt x="3921314" y="817995"/>
                </a:lnTo>
                <a:lnTo>
                  <a:pt x="0" y="8179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1028700" y="1567792"/>
            <a:ext cx="8420100" cy="75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MÁ PROJEKT SMYSL?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1986001" y="-1986001"/>
            <a:ext cx="1431768" cy="5403771"/>
          </a:xfrm>
          <a:custGeom>
            <a:avLst/>
            <a:gdLst/>
            <a:ahLst/>
            <a:cxnLst/>
            <a:rect l="l" t="t" r="r" b="b"/>
            <a:pathLst>
              <a:path w="1431768" h="5403771">
                <a:moveTo>
                  <a:pt x="0" y="0"/>
                </a:moveTo>
                <a:lnTo>
                  <a:pt x="1431769" y="0"/>
                </a:lnTo>
                <a:lnTo>
                  <a:pt x="1431769" y="5403771"/>
                </a:lnTo>
                <a:lnTo>
                  <a:pt x="0" y="540377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53846" r="-932258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3" name="Freeform 3"/>
          <p:cNvSpPr/>
          <p:nvPr/>
        </p:nvSpPr>
        <p:spPr>
          <a:xfrm rot="-10035377">
            <a:off x="174526" y="9167802"/>
            <a:ext cx="2253661" cy="754013"/>
          </a:xfrm>
          <a:custGeom>
            <a:avLst/>
            <a:gdLst/>
            <a:ahLst/>
            <a:cxnLst/>
            <a:rect l="l" t="t" r="r" b="b"/>
            <a:pathLst>
              <a:path w="2253661" h="754013">
                <a:moveTo>
                  <a:pt x="0" y="0"/>
                </a:moveTo>
                <a:lnTo>
                  <a:pt x="2253661" y="0"/>
                </a:lnTo>
                <a:lnTo>
                  <a:pt x="2253661" y="754013"/>
                </a:lnTo>
                <a:lnTo>
                  <a:pt x="0" y="75401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4" name="Freeform 4"/>
          <p:cNvSpPr/>
          <p:nvPr/>
        </p:nvSpPr>
        <p:spPr>
          <a:xfrm rot="974413">
            <a:off x="15154766" y="518250"/>
            <a:ext cx="3051357" cy="1020900"/>
          </a:xfrm>
          <a:custGeom>
            <a:avLst/>
            <a:gdLst/>
            <a:ahLst/>
            <a:cxnLst/>
            <a:rect l="l" t="t" r="r" b="b"/>
            <a:pathLst>
              <a:path w="3051357" h="1020900">
                <a:moveTo>
                  <a:pt x="0" y="0"/>
                </a:moveTo>
                <a:lnTo>
                  <a:pt x="3051357" y="0"/>
                </a:lnTo>
                <a:lnTo>
                  <a:pt x="3051357" y="1020900"/>
                </a:lnTo>
                <a:lnTo>
                  <a:pt x="0" y="10209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381412" t="-116666" r="-113382" b="-783333"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5" name="Freeform 5"/>
          <p:cNvSpPr/>
          <p:nvPr/>
        </p:nvSpPr>
        <p:spPr>
          <a:xfrm>
            <a:off x="14450154" y="8600314"/>
            <a:ext cx="2583392" cy="1315973"/>
          </a:xfrm>
          <a:custGeom>
            <a:avLst/>
            <a:gdLst/>
            <a:ahLst/>
            <a:cxnLst/>
            <a:rect l="l" t="t" r="r" b="b"/>
            <a:pathLst>
              <a:path w="2583392" h="1315973">
                <a:moveTo>
                  <a:pt x="0" y="0"/>
                </a:moveTo>
                <a:lnTo>
                  <a:pt x="2583392" y="0"/>
                </a:lnTo>
                <a:lnTo>
                  <a:pt x="2583392" y="1315972"/>
                </a:lnTo>
                <a:lnTo>
                  <a:pt x="0" y="131597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6" name="Freeform 6"/>
          <p:cNvSpPr/>
          <p:nvPr/>
        </p:nvSpPr>
        <p:spPr>
          <a:xfrm>
            <a:off x="13112232" y="1022771"/>
            <a:ext cx="3921313" cy="817994"/>
          </a:xfrm>
          <a:custGeom>
            <a:avLst/>
            <a:gdLst/>
            <a:ahLst/>
            <a:cxnLst/>
            <a:rect l="l" t="t" r="r" b="b"/>
            <a:pathLst>
              <a:path w="3921313" h="817994">
                <a:moveTo>
                  <a:pt x="0" y="0"/>
                </a:moveTo>
                <a:lnTo>
                  <a:pt x="3921314" y="0"/>
                </a:lnTo>
                <a:lnTo>
                  <a:pt x="3921314" y="817995"/>
                </a:lnTo>
                <a:lnTo>
                  <a:pt x="0" y="81799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7" name="Freeform 7"/>
          <p:cNvSpPr/>
          <p:nvPr/>
        </p:nvSpPr>
        <p:spPr>
          <a:xfrm>
            <a:off x="7086600" y="3756162"/>
            <a:ext cx="4114800" cy="4114800"/>
          </a:xfrm>
          <a:custGeom>
            <a:avLst/>
            <a:gdLst/>
            <a:ahLst/>
            <a:cxnLst/>
            <a:rect l="l" t="t" r="r" b="b"/>
            <a:pathLst>
              <a:path w="4114800" h="4114800">
                <a:moveTo>
                  <a:pt x="0" y="0"/>
                </a:moveTo>
                <a:lnTo>
                  <a:pt x="4114800" y="0"/>
                </a:lnTo>
                <a:lnTo>
                  <a:pt x="411480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cs-CZ"/>
          </a:p>
        </p:txBody>
      </p:sp>
      <p:sp>
        <p:nvSpPr>
          <p:cNvPr id="8" name="TextBox 8"/>
          <p:cNvSpPr txBox="1"/>
          <p:nvPr/>
        </p:nvSpPr>
        <p:spPr>
          <a:xfrm>
            <a:off x="1028700" y="2486412"/>
            <a:ext cx="16230600" cy="5171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200"/>
              </a:lnSpc>
            </a:pPr>
            <a:r>
              <a:rPr lang="en-US" sz="3000">
                <a:solidFill>
                  <a:srgbClr val="1B434D"/>
                </a:solidFill>
                <a:latin typeface="Rubik"/>
                <a:ea typeface="Rubik"/>
                <a:cs typeface="Rubik"/>
                <a:sym typeface="Rubik"/>
              </a:rPr>
              <a:t>Podklady k projektu včetně fotografií najdete zde: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028700" y="1567792"/>
            <a:ext cx="7581900" cy="7566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6160"/>
              </a:lnSpc>
              <a:spcBef>
                <a:spcPct val="0"/>
              </a:spcBef>
            </a:pPr>
            <a:r>
              <a:rPr lang="en-US" sz="4400" b="1" dirty="0">
                <a:solidFill>
                  <a:srgbClr val="1B434D"/>
                </a:solidFill>
                <a:latin typeface="Rubik Semi-Bold"/>
                <a:ea typeface="Rubik Semi-Bold"/>
                <a:cs typeface="Rubik Semi-Bold"/>
                <a:sym typeface="Rubik Semi-Bold"/>
              </a:rPr>
              <a:t>DALŠÍ INFORMACE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388</Words>
  <Application>Microsoft Macintosh PowerPoint</Application>
  <PresentationFormat>Vlastní</PresentationFormat>
  <Paragraphs>58</Paragraphs>
  <Slides>10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6" baseType="lpstr">
      <vt:lpstr>Rubik Semi-Bold</vt:lpstr>
      <vt:lpstr>Rubik Medium</vt:lpstr>
      <vt:lpstr>Rubik</vt:lpstr>
      <vt:lpstr>Arial</vt:lpstr>
      <vt:lpstr>Calibri</vt:lpstr>
      <vt:lpstr>Office Theme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krok_vyhodnoceni_skalicka</dc:title>
  <cp:lastModifiedBy>Káča Kloučková</cp:lastModifiedBy>
  <cp:revision>2</cp:revision>
  <dcterms:created xsi:type="dcterms:W3CDTF">2006-08-16T00:00:00Z</dcterms:created>
  <dcterms:modified xsi:type="dcterms:W3CDTF">2025-02-18T14:42:39Z</dcterms:modified>
  <dc:identifier>DAGfWzViGQU</dc:identifier>
</cp:coreProperties>
</file>